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9DmbJQea2XsKwy2zZiyvhwVv+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Answers: 1. a. T b.T c. F d. purple isn’t correct F 2.  it is only representing colours red, green and blue.</a:t>
            </a:r>
            <a:endParaRPr/>
          </a:p>
        </p:txBody>
      </p:sp>
      <p:sp>
        <p:nvSpPr>
          <p:cNvPr id="193" name="Google Shape;19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4" name="Google Shape;20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Answers: </a:t>
            </a:r>
            <a:endParaRPr/>
          </a:p>
          <a:p>
            <a:pPr marL="0" lvl="0" indent="0" algn="l" rtl="0">
              <a:lnSpc>
                <a:spcPct val="100000"/>
              </a:lnSpc>
              <a:spcBef>
                <a:spcPts val="360"/>
              </a:spcBef>
              <a:spcAft>
                <a:spcPts val="0"/>
              </a:spcAft>
              <a:buSzPts val="1400"/>
              <a:buNone/>
            </a:pPr>
            <a:r>
              <a:rPr lang="es-MX"/>
              <a:t>1. a. Old b. active/energetic c. sad d. expensive/costly e. young f. clean g. cheap</a:t>
            </a:r>
            <a:endParaRPr/>
          </a:p>
          <a:p>
            <a:pPr marL="228600" lvl="0" indent="-228600" algn="l" rtl="0">
              <a:lnSpc>
                <a:spcPct val="100000"/>
              </a:lnSpc>
              <a:spcBef>
                <a:spcPts val="360"/>
              </a:spcBef>
              <a:spcAft>
                <a:spcPts val="0"/>
              </a:spcAft>
              <a:buSzPts val="1400"/>
              <a:buAutoNum type="arabicPeriod" startAt="2"/>
            </a:pPr>
            <a:r>
              <a:rPr lang="es-MX"/>
              <a:t>(a. New b. Very c. An d. Free e. Old f. isn’t expensive)</a:t>
            </a:r>
            <a:endParaRPr/>
          </a:p>
          <a:p>
            <a:pPr marL="228600" marR="0" lvl="0" indent="-228600" algn="l" rtl="0">
              <a:lnSpc>
                <a:spcPct val="100000"/>
              </a:lnSpc>
              <a:spcBef>
                <a:spcPts val="360"/>
              </a:spcBef>
              <a:spcAft>
                <a:spcPts val="0"/>
              </a:spcAft>
              <a:buClr>
                <a:srgbClr val="000000"/>
              </a:buClr>
              <a:buSzPts val="1400"/>
              <a:buFont typeface="Arial"/>
              <a:buAutoNum type="arabicPeriod" startAt="2"/>
            </a:pPr>
            <a:r>
              <a:rPr lang="es-MX"/>
              <a:t>a. New – Rule: </a:t>
            </a:r>
            <a:r>
              <a:rPr lang="es-MX" sz="1200" b="0" i="0" u="none" strike="noStrike" cap="none">
                <a:solidFill>
                  <a:srgbClr val="000000"/>
                </a:solidFill>
                <a:latin typeface="Calibri"/>
                <a:ea typeface="Calibri"/>
                <a:cs typeface="Calibri"/>
                <a:sym typeface="Calibri"/>
              </a:rPr>
              <a:t>Adjectives go </a:t>
            </a:r>
            <a:r>
              <a:rPr lang="es-MX" sz="1200" b="1" i="0" u="none" strike="noStrike" cap="none">
                <a:solidFill>
                  <a:srgbClr val="000000"/>
                </a:solidFill>
                <a:latin typeface="Calibri"/>
                <a:ea typeface="Calibri"/>
                <a:cs typeface="Calibri"/>
                <a:sym typeface="Calibri"/>
              </a:rPr>
              <a:t>before a noun - </a:t>
            </a:r>
            <a:r>
              <a:rPr lang="es-MX" sz="1200" b="0" i="0" u="none" strike="noStrike" cap="none">
                <a:solidFill>
                  <a:srgbClr val="000000"/>
                </a:solidFill>
                <a:latin typeface="Calibri"/>
                <a:ea typeface="Calibri"/>
                <a:cs typeface="Calibri"/>
                <a:sym typeface="Calibri"/>
              </a:rPr>
              <a:t>b. very – Rule: </a:t>
            </a:r>
            <a:r>
              <a:rPr lang="es-MX">
                <a:latin typeface="Calibri"/>
                <a:ea typeface="Calibri"/>
                <a:cs typeface="Calibri"/>
                <a:sym typeface="Calibri"/>
              </a:rPr>
              <a:t>We often use </a:t>
            </a:r>
            <a:r>
              <a:rPr lang="es-MX" b="1">
                <a:latin typeface="Calibri"/>
                <a:ea typeface="Calibri"/>
                <a:cs typeface="Calibri"/>
                <a:sym typeface="Calibri"/>
              </a:rPr>
              <a:t>very, really, quite </a:t>
            </a:r>
            <a:r>
              <a:rPr lang="es-MX">
                <a:latin typeface="Calibri"/>
                <a:ea typeface="Calibri"/>
                <a:cs typeface="Calibri"/>
                <a:sym typeface="Calibri"/>
              </a:rPr>
              <a:t>before adjectives – c. an – Rule: </a:t>
            </a:r>
            <a:r>
              <a:rPr lang="es-MX" sz="1200" b="0" i="0" u="none" strike="noStrike" cap="none">
                <a:solidFill>
                  <a:srgbClr val="000000"/>
                </a:solidFill>
                <a:latin typeface="Calibri"/>
                <a:ea typeface="Calibri"/>
                <a:cs typeface="Calibri"/>
                <a:sym typeface="Calibri"/>
              </a:rPr>
              <a:t>If an adjective begins with </a:t>
            </a:r>
            <a:r>
              <a:rPr lang="es-MX" sz="1200" b="1" i="0" u="none" strike="noStrike" cap="none">
                <a:solidFill>
                  <a:srgbClr val="000000"/>
                </a:solidFill>
                <a:latin typeface="Calibri"/>
                <a:ea typeface="Calibri"/>
                <a:cs typeface="Calibri"/>
                <a:sym typeface="Calibri"/>
              </a:rPr>
              <a:t>a vowel </a:t>
            </a:r>
            <a:r>
              <a:rPr lang="es-MX" sz="1200" b="0" i="0" u="none" strike="noStrike" cap="none">
                <a:solidFill>
                  <a:srgbClr val="000000"/>
                </a:solidFill>
                <a:latin typeface="Calibri"/>
                <a:ea typeface="Calibri"/>
                <a:cs typeface="Calibri"/>
                <a:sym typeface="Calibri"/>
              </a:rPr>
              <a:t>in an </a:t>
            </a:r>
            <a:r>
              <a:rPr lang="es-MX" sz="1200" b="1" i="0" u="none" strike="noStrike" cap="none">
                <a:solidFill>
                  <a:srgbClr val="000000"/>
                </a:solidFill>
                <a:latin typeface="Calibri"/>
                <a:ea typeface="Calibri"/>
                <a:cs typeface="Calibri"/>
                <a:sym typeface="Calibri"/>
              </a:rPr>
              <a:t>adjective + noun phrase </a:t>
            </a:r>
            <a:r>
              <a:rPr lang="es-MX" sz="1200" b="0" i="0" u="none" strike="noStrike" cap="none">
                <a:solidFill>
                  <a:srgbClr val="000000"/>
                </a:solidFill>
                <a:latin typeface="Calibri"/>
                <a:ea typeface="Calibri"/>
                <a:cs typeface="Calibri"/>
                <a:sym typeface="Calibri"/>
              </a:rPr>
              <a:t>we use </a:t>
            </a:r>
            <a:r>
              <a:rPr lang="es-MX" b="1">
                <a:latin typeface="Calibri"/>
                <a:ea typeface="Calibri"/>
                <a:cs typeface="Calibri"/>
                <a:sym typeface="Calibri"/>
              </a:rPr>
              <a:t>an</a:t>
            </a:r>
            <a:r>
              <a:rPr lang="es-MX" sz="1400" b="1">
                <a:latin typeface="Calibri"/>
                <a:ea typeface="Calibri"/>
                <a:cs typeface="Calibri"/>
                <a:sym typeface="Calibri"/>
              </a:rPr>
              <a:t> - </a:t>
            </a:r>
            <a:r>
              <a:rPr lang="es-MX" sz="1400" b="0">
                <a:latin typeface="Calibri"/>
                <a:ea typeface="Calibri"/>
                <a:cs typeface="Calibri"/>
                <a:sym typeface="Calibri"/>
              </a:rPr>
              <a:t>d. Free – Rule: </a:t>
            </a:r>
            <a:r>
              <a:rPr lang="es-MX">
                <a:latin typeface="Calibri"/>
                <a:ea typeface="Calibri"/>
                <a:cs typeface="Calibri"/>
                <a:sym typeface="Calibri"/>
              </a:rPr>
              <a:t>Adjectives </a:t>
            </a:r>
            <a:r>
              <a:rPr lang="es-MX" b="1">
                <a:latin typeface="Calibri"/>
                <a:ea typeface="Calibri"/>
                <a:cs typeface="Calibri"/>
                <a:sym typeface="Calibri"/>
              </a:rPr>
              <a:t>don’t change </a:t>
            </a:r>
            <a:r>
              <a:rPr lang="es-MX">
                <a:latin typeface="Calibri"/>
                <a:ea typeface="Calibri"/>
                <a:cs typeface="Calibri"/>
                <a:sym typeface="Calibri"/>
              </a:rPr>
              <a:t>before a plural noun – e. old – Rule: </a:t>
            </a:r>
            <a:r>
              <a:rPr lang="es-MX" sz="1200" b="0" i="0" u="none" strike="noStrike" cap="none">
                <a:solidFill>
                  <a:srgbClr val="000000"/>
                </a:solidFill>
                <a:latin typeface="Calibri"/>
                <a:ea typeface="Calibri"/>
                <a:cs typeface="Calibri"/>
                <a:sym typeface="Calibri"/>
              </a:rPr>
              <a:t>Adjectives go </a:t>
            </a:r>
            <a:r>
              <a:rPr lang="es-MX" sz="1200" b="1" i="0" u="none" strike="noStrike" cap="none">
                <a:solidFill>
                  <a:srgbClr val="000000"/>
                </a:solidFill>
                <a:latin typeface="Calibri"/>
                <a:ea typeface="Calibri"/>
                <a:cs typeface="Calibri"/>
                <a:sym typeface="Calibri"/>
              </a:rPr>
              <a:t>before a noun –</a:t>
            </a:r>
            <a:r>
              <a:rPr lang="es-MX" sz="1200" b="0" i="0" u="none" strike="noStrike" cap="none">
                <a:solidFill>
                  <a:srgbClr val="000000"/>
                </a:solidFill>
                <a:latin typeface="Calibri"/>
                <a:ea typeface="Calibri"/>
                <a:cs typeface="Calibri"/>
                <a:sym typeface="Calibri"/>
              </a:rPr>
              <a:t> f. isn’t’t expensive – Rule: </a:t>
            </a:r>
            <a:r>
              <a:rPr lang="es-MX">
                <a:latin typeface="Calibri"/>
                <a:ea typeface="Calibri"/>
                <a:cs typeface="Calibri"/>
                <a:sym typeface="Calibri"/>
              </a:rPr>
              <a:t>We use adjectives </a:t>
            </a:r>
            <a:r>
              <a:rPr lang="es-MX" b="1">
                <a:latin typeface="Calibri"/>
                <a:ea typeface="Calibri"/>
                <a:cs typeface="Calibri"/>
                <a:sym typeface="Calibri"/>
              </a:rPr>
              <a:t>after the verb to be</a:t>
            </a:r>
            <a:endParaRPr/>
          </a:p>
          <a:p>
            <a:pPr marL="228600" marR="0" lvl="0" indent="-139700" algn="l" rtl="0">
              <a:lnSpc>
                <a:spcPct val="100000"/>
              </a:lnSpc>
              <a:spcBef>
                <a:spcPts val="360"/>
              </a:spcBef>
              <a:spcAft>
                <a:spcPts val="0"/>
              </a:spcAft>
              <a:buClr>
                <a:srgbClr val="000000"/>
              </a:buClr>
              <a:buSzPts val="1400"/>
              <a:buFont typeface="Arial"/>
              <a:buNone/>
            </a:pPr>
            <a:endParaRPr>
              <a:latin typeface="Calibri"/>
              <a:ea typeface="Calibri"/>
              <a:cs typeface="Calibri"/>
              <a:sym typeface="Calibri"/>
            </a:endParaRPr>
          </a:p>
        </p:txBody>
      </p:sp>
      <p:sp>
        <p:nvSpPr>
          <p:cNvPr id="216" name="Google Shape;21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Answers:</a:t>
            </a:r>
            <a:endParaRPr/>
          </a:p>
          <a:p>
            <a:pPr marL="0" lvl="0" indent="0" algn="l" rtl="0">
              <a:lnSpc>
                <a:spcPct val="100000"/>
              </a:lnSpc>
              <a:spcBef>
                <a:spcPts val="360"/>
              </a:spcBef>
              <a:spcAft>
                <a:spcPts val="0"/>
              </a:spcAft>
              <a:buSzPts val="1400"/>
              <a:buNone/>
            </a:pPr>
            <a:r>
              <a:rPr lang="es-MX"/>
              <a:t>4. a) a very useful app. b) is your app free? c) The system isn’t really fast d) Is it a bad app? e) the price is cheap f) This is an easy to use app</a:t>
            </a:r>
            <a:endParaRPr/>
          </a:p>
          <a:p>
            <a:pPr marL="0" lvl="0" indent="0" algn="l" rtl="0">
              <a:lnSpc>
                <a:spcPct val="100000"/>
              </a:lnSpc>
              <a:spcBef>
                <a:spcPts val="360"/>
              </a:spcBef>
              <a:spcAft>
                <a:spcPts val="0"/>
              </a:spcAft>
              <a:buSzPts val="1400"/>
              <a:buNone/>
            </a:pPr>
            <a:endParaRPr/>
          </a:p>
        </p:txBody>
      </p:sp>
      <p:sp>
        <p:nvSpPr>
          <p:cNvPr id="233" name="Google Shape;23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dirty="0" err="1"/>
              <a:t>Answers</a:t>
            </a:r>
            <a:r>
              <a:rPr lang="es-MX" dirty="0"/>
              <a:t>:</a:t>
            </a:r>
            <a:endParaRPr dirty="0"/>
          </a:p>
          <a:p>
            <a:pPr marL="0" lvl="0" indent="0" algn="l" rtl="0">
              <a:lnSpc>
                <a:spcPct val="100000"/>
              </a:lnSpc>
              <a:spcBef>
                <a:spcPts val="360"/>
              </a:spcBef>
              <a:spcAft>
                <a:spcPts val="0"/>
              </a:spcAft>
              <a:buSzPts val="1400"/>
              <a:buNone/>
            </a:pPr>
            <a:r>
              <a:rPr lang="es-MX" dirty="0"/>
              <a:t>6. a) a </a:t>
            </a:r>
            <a:r>
              <a:rPr lang="es-MX" dirty="0" err="1"/>
              <a:t>black</a:t>
            </a:r>
            <a:r>
              <a:rPr lang="es-MX" dirty="0"/>
              <a:t> bag b. </a:t>
            </a:r>
            <a:r>
              <a:rPr lang="es-MX" dirty="0" err="1"/>
              <a:t>cheap</a:t>
            </a:r>
            <a:r>
              <a:rPr lang="es-MX" dirty="0"/>
              <a:t> jeans c. </a:t>
            </a:r>
            <a:r>
              <a:rPr lang="es-MX" dirty="0" err="1"/>
              <a:t>dark</a:t>
            </a:r>
            <a:r>
              <a:rPr lang="es-MX" dirty="0"/>
              <a:t> </a:t>
            </a:r>
            <a:r>
              <a:rPr lang="es-MX" dirty="0" err="1"/>
              <a:t>glasses</a:t>
            </a:r>
            <a:r>
              <a:rPr lang="es-MX" dirty="0"/>
              <a:t> d. </a:t>
            </a:r>
            <a:r>
              <a:rPr lang="es-MX" dirty="0" err="1"/>
              <a:t>good</a:t>
            </a:r>
            <a:r>
              <a:rPr lang="es-MX" dirty="0"/>
              <a:t> </a:t>
            </a:r>
            <a:r>
              <a:rPr lang="es-MX" dirty="0" err="1"/>
              <a:t>book</a:t>
            </a:r>
            <a:r>
              <a:rPr lang="es-MX" dirty="0"/>
              <a:t> e. grey </a:t>
            </a:r>
            <a:r>
              <a:rPr lang="es-MX" dirty="0" err="1"/>
              <a:t>day</a:t>
            </a:r>
            <a:r>
              <a:rPr lang="es-MX" dirty="0"/>
              <a:t> f. new </a:t>
            </a:r>
            <a:r>
              <a:rPr lang="es-MX" dirty="0" err="1"/>
              <a:t>boots</a:t>
            </a:r>
            <a:r>
              <a:rPr lang="es-MX" dirty="0"/>
              <a:t> </a:t>
            </a:r>
            <a:r>
              <a:rPr lang="es-MX" dirty="0" err="1"/>
              <a:t>g.old</a:t>
            </a:r>
            <a:r>
              <a:rPr lang="es-MX" dirty="0"/>
              <a:t> </a:t>
            </a:r>
            <a:r>
              <a:rPr lang="es-MX" dirty="0" err="1"/>
              <a:t>photo</a:t>
            </a:r>
            <a:r>
              <a:rPr lang="es-MX" dirty="0"/>
              <a:t> h. short </a:t>
            </a:r>
            <a:r>
              <a:rPr lang="es-MX" dirty="0" err="1"/>
              <a:t>story</a:t>
            </a:r>
            <a:endParaRPr dirty="0"/>
          </a:p>
          <a:p>
            <a:pPr marL="0" lvl="0" indent="0" algn="l" rtl="0">
              <a:lnSpc>
                <a:spcPct val="100000"/>
              </a:lnSpc>
              <a:spcBef>
                <a:spcPts val="360"/>
              </a:spcBef>
              <a:spcAft>
                <a:spcPts val="0"/>
              </a:spcAft>
              <a:buSzPts val="1400"/>
              <a:buNone/>
            </a:pPr>
            <a:endParaRPr dirty="0"/>
          </a:p>
        </p:txBody>
      </p:sp>
      <p:sp>
        <p:nvSpPr>
          <p:cNvPr id="248" name="Google Shape;24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sz="1200" b="0" i="0" u="none" strike="noStrike" cap="none" dirty="0">
                <a:solidFill>
                  <a:schemeClr val="dk1"/>
                </a:solidFill>
                <a:latin typeface="Calibri"/>
                <a:ea typeface="Calibri"/>
                <a:cs typeface="Calibri"/>
                <a:sym typeface="Calibri"/>
              </a:rPr>
              <a:t>https://quizlet.com/_9r1it0?x=1jqt&amp;i=3o8kis</a:t>
            </a:r>
            <a:endParaRPr dirty="0"/>
          </a:p>
        </p:txBody>
      </p:sp>
      <p:sp>
        <p:nvSpPr>
          <p:cNvPr id="262" name="Google Shape;26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sz="1200" b="0" i="0" u="none" strike="noStrike" cap="none" dirty="0">
                <a:solidFill>
                  <a:schemeClr val="dk1"/>
                </a:solidFill>
                <a:latin typeface="Calibri"/>
                <a:ea typeface="Calibri"/>
                <a:cs typeface="Calibri"/>
                <a:sym typeface="Calibri"/>
              </a:rPr>
              <a:t>https://quizlet.com/_9r3tmb?x=1qqt&amp;i=3o8kis</a:t>
            </a:r>
            <a:endParaRPr dirty="0"/>
          </a:p>
          <a:p>
            <a:pPr marL="0" lvl="0" indent="0" algn="l" rtl="0">
              <a:lnSpc>
                <a:spcPct val="100000"/>
              </a:lnSpc>
              <a:spcBef>
                <a:spcPts val="360"/>
              </a:spcBef>
              <a:spcAft>
                <a:spcPts val="0"/>
              </a:spcAft>
              <a:buSzPts val="1400"/>
              <a:buNone/>
            </a:pPr>
            <a:endParaRPr sz="1200" b="0" i="0" u="none" strike="noStrike" cap="none" dirty="0">
              <a:solidFill>
                <a:schemeClr val="dk1"/>
              </a:solidFill>
              <a:latin typeface="Calibri"/>
              <a:ea typeface="Calibri"/>
              <a:cs typeface="Calibri"/>
              <a:sym typeface="Calibri"/>
            </a:endParaRPr>
          </a:p>
          <a:p>
            <a:pPr marL="0" lvl="0" indent="0" algn="l" rtl="0">
              <a:lnSpc>
                <a:spcPct val="100000"/>
              </a:lnSpc>
              <a:spcBef>
                <a:spcPts val="360"/>
              </a:spcBef>
              <a:spcAft>
                <a:spcPts val="0"/>
              </a:spcAft>
              <a:buSzPts val="1400"/>
              <a:buNone/>
            </a:pPr>
            <a:r>
              <a:rPr lang="es-MX" sz="1200" b="0" i="0" u="none" strike="noStrike" cap="none" dirty="0" err="1">
                <a:solidFill>
                  <a:schemeClr val="dk1"/>
                </a:solidFill>
                <a:latin typeface="Calibri"/>
                <a:ea typeface="Calibri"/>
                <a:cs typeface="Calibri"/>
                <a:sym typeface="Calibri"/>
              </a:rPr>
              <a:t>Answer</a:t>
            </a:r>
            <a:r>
              <a:rPr lang="es-MX" sz="1200" b="0" i="0" u="none" strike="noStrike" cap="none" dirty="0">
                <a:solidFill>
                  <a:schemeClr val="dk1"/>
                </a:solidFill>
                <a:latin typeface="Calibri"/>
                <a:ea typeface="Calibri"/>
                <a:cs typeface="Calibri"/>
                <a:sym typeface="Calibri"/>
              </a:rPr>
              <a:t>: 2. </a:t>
            </a:r>
            <a:r>
              <a:rPr lang="es-MX" sz="1200" b="0" i="0" u="none" strike="noStrike" cap="none" dirty="0" err="1">
                <a:solidFill>
                  <a:schemeClr val="dk1"/>
                </a:solidFill>
                <a:latin typeface="Calibri"/>
                <a:ea typeface="Calibri"/>
                <a:cs typeface="Calibri"/>
                <a:sym typeface="Calibri"/>
              </a:rPr>
              <a:t>tree</a:t>
            </a:r>
            <a:r>
              <a:rPr lang="es-MX" sz="1200" b="0" i="0" u="none" strike="noStrike" cap="none" dirty="0">
                <a:solidFill>
                  <a:schemeClr val="dk1"/>
                </a:solidFill>
                <a:latin typeface="Calibri"/>
                <a:ea typeface="Calibri"/>
                <a:cs typeface="Calibri"/>
                <a:sym typeface="Calibri"/>
              </a:rPr>
              <a:t>/car/</a:t>
            </a:r>
            <a:r>
              <a:rPr lang="es-MX" sz="1200" b="0" i="0" u="none" strike="noStrike" cap="none" dirty="0" err="1">
                <a:solidFill>
                  <a:schemeClr val="dk1"/>
                </a:solidFill>
                <a:latin typeface="Calibri"/>
                <a:ea typeface="Calibri"/>
                <a:cs typeface="Calibri"/>
                <a:sym typeface="Calibri"/>
              </a:rPr>
              <a:t>horse</a:t>
            </a:r>
            <a:r>
              <a:rPr lang="es-MX" sz="1200" b="0" i="0" u="none" strike="noStrike" cap="none" dirty="0">
                <a:solidFill>
                  <a:schemeClr val="dk1"/>
                </a:solidFill>
                <a:latin typeface="Calibri"/>
                <a:ea typeface="Calibri"/>
                <a:cs typeface="Calibri"/>
                <a:sym typeface="Calibri"/>
              </a:rPr>
              <a:t>/</a:t>
            </a:r>
            <a:r>
              <a:rPr lang="es-MX" sz="1200" b="0" i="0" u="none" strike="noStrike" cap="none" dirty="0" err="1">
                <a:solidFill>
                  <a:schemeClr val="dk1"/>
                </a:solidFill>
                <a:latin typeface="Calibri"/>
                <a:ea typeface="Calibri"/>
                <a:cs typeface="Calibri"/>
                <a:sym typeface="Calibri"/>
              </a:rPr>
              <a:t>boot</a:t>
            </a:r>
            <a:endParaRPr dirty="0"/>
          </a:p>
        </p:txBody>
      </p:sp>
      <p:sp>
        <p:nvSpPr>
          <p:cNvPr id="274" name="Google Shape;2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sz="1200" b="0" i="0" u="none" strike="noStrike" cap="none">
                <a:solidFill>
                  <a:schemeClr val="dk1"/>
                </a:solidFill>
                <a:latin typeface="Calibri"/>
                <a:ea typeface="Calibri"/>
                <a:cs typeface="Calibri"/>
                <a:sym typeface="Calibri"/>
              </a:rPr>
              <a:t>https://quizlet.com/_9r3tmb?x=1qqt&amp;i=3o8kis</a:t>
            </a:r>
            <a:endParaRPr/>
          </a:p>
        </p:txBody>
      </p:sp>
      <p:sp>
        <p:nvSpPr>
          <p:cNvPr id="292" name="Google Shape;29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04" name="Google Shape;30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24" name="Google Shape;32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88" name="Google Shape;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Se puede crear una ruleta con números con el fin de seleccionar el grupo al azar. Página sugerida https://www.online-stopwatch.com/random-name-pickers/name-picker-wheel/?r=dice</a:t>
            </a:r>
            <a:endParaRPr/>
          </a:p>
        </p:txBody>
      </p:sp>
      <p:sp>
        <p:nvSpPr>
          <p:cNvPr id="358" name="Google Shape;35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dirty="0" err="1"/>
              <a:t>Guide</a:t>
            </a:r>
            <a:r>
              <a:rPr lang="es-MX" dirty="0"/>
              <a:t>: W3C1_Reading_ </a:t>
            </a:r>
            <a:r>
              <a:rPr lang="es-MX" dirty="0" err="1"/>
              <a:t>Student_Worksheet</a:t>
            </a:r>
            <a:endParaRPr dirty="0"/>
          </a:p>
        </p:txBody>
      </p:sp>
      <p:sp>
        <p:nvSpPr>
          <p:cNvPr id="369" name="Google Shape;36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s-MX" dirty="0" err="1"/>
              <a:t>Guide</a:t>
            </a:r>
            <a:r>
              <a:rPr lang="es-MX" dirty="0"/>
              <a:t>: W3C1_Reading_ </a:t>
            </a:r>
            <a:r>
              <a:rPr lang="es-MX" dirty="0" err="1"/>
              <a:t>Student_Worksheet</a:t>
            </a:r>
            <a:endParaRPr dirty="0"/>
          </a:p>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dirty="0" err="1">
                <a:solidFill>
                  <a:schemeClr val="dk1"/>
                </a:solidFill>
                <a:latin typeface="Calibri"/>
                <a:ea typeface="Calibri"/>
                <a:cs typeface="Calibri"/>
                <a:sym typeface="Calibri"/>
              </a:rPr>
              <a:t>Part</a:t>
            </a:r>
            <a:r>
              <a:rPr lang="es-MX" sz="1200" b="1" i="0" u="none" strike="noStrike" cap="none" dirty="0">
                <a:solidFill>
                  <a:schemeClr val="dk1"/>
                </a:solidFill>
                <a:latin typeface="Calibri"/>
                <a:ea typeface="Calibri"/>
                <a:cs typeface="Calibri"/>
                <a:sym typeface="Calibri"/>
              </a:rPr>
              <a:t> 1 </a:t>
            </a:r>
            <a:r>
              <a:rPr lang="es-MX" sz="1200" b="0" i="0" u="none" strike="noStrike" cap="none" dirty="0" err="1">
                <a:solidFill>
                  <a:schemeClr val="dk1"/>
                </a:solidFill>
                <a:latin typeface="Calibri"/>
                <a:ea typeface="Calibri"/>
                <a:cs typeface="Calibri"/>
                <a:sym typeface="Calibri"/>
              </a:rPr>
              <a:t>Answers</a:t>
            </a:r>
            <a:r>
              <a:rPr lang="es-MX" sz="1200" b="0" i="0" u="none" strike="noStrike" cap="none" dirty="0">
                <a:solidFill>
                  <a:schemeClr val="dk1"/>
                </a:solidFill>
                <a:latin typeface="Calibri"/>
                <a:ea typeface="Calibri"/>
                <a:cs typeface="Calibri"/>
                <a:sym typeface="Calibri"/>
              </a:rPr>
              <a:t>: 1. F 2. F 3. T 4. F </a:t>
            </a:r>
            <a:endParaRPr dirty="0"/>
          </a:p>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dirty="0" err="1">
                <a:solidFill>
                  <a:schemeClr val="dk1"/>
                </a:solidFill>
                <a:latin typeface="Calibri"/>
                <a:ea typeface="Calibri"/>
                <a:cs typeface="Calibri"/>
                <a:sym typeface="Calibri"/>
              </a:rPr>
              <a:t>Part</a:t>
            </a:r>
            <a:r>
              <a:rPr lang="es-MX" sz="1200" b="1" i="0" u="none" strike="noStrike" cap="none" dirty="0">
                <a:solidFill>
                  <a:schemeClr val="dk1"/>
                </a:solidFill>
                <a:latin typeface="Calibri"/>
                <a:ea typeface="Calibri"/>
                <a:cs typeface="Calibri"/>
                <a:sym typeface="Calibri"/>
              </a:rPr>
              <a:t> 2 </a:t>
            </a:r>
            <a:r>
              <a:rPr lang="es-MX" sz="1200" b="0" i="0" u="none" strike="noStrike" cap="none" dirty="0" err="1">
                <a:solidFill>
                  <a:schemeClr val="dk1"/>
                </a:solidFill>
                <a:latin typeface="Calibri"/>
                <a:ea typeface="Calibri"/>
                <a:cs typeface="Calibri"/>
                <a:sym typeface="Calibri"/>
              </a:rPr>
              <a:t>Answer</a:t>
            </a:r>
            <a:r>
              <a:rPr lang="es-MX" sz="1200" b="0" i="0" u="none" strike="noStrike" cap="none" dirty="0">
                <a:solidFill>
                  <a:schemeClr val="dk1"/>
                </a:solidFill>
                <a:latin typeface="Calibri"/>
                <a:ea typeface="Calibri"/>
                <a:cs typeface="Calibri"/>
                <a:sym typeface="Calibri"/>
              </a:rPr>
              <a:t>: 2 </a:t>
            </a:r>
            <a:endParaRPr dirty="0"/>
          </a:p>
          <a:p>
            <a:pPr marL="0" lvl="0" indent="0" algn="l" rtl="0">
              <a:lnSpc>
                <a:spcPct val="100000"/>
              </a:lnSpc>
              <a:spcBef>
                <a:spcPts val="360"/>
              </a:spcBef>
              <a:spcAft>
                <a:spcPts val="0"/>
              </a:spcAft>
              <a:buSzPts val="1400"/>
              <a:buNone/>
            </a:pPr>
            <a:endParaRPr dirty="0"/>
          </a:p>
        </p:txBody>
      </p:sp>
      <p:sp>
        <p:nvSpPr>
          <p:cNvPr id="382" name="Google Shape;38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a:solidFill>
                  <a:schemeClr val="dk1"/>
                </a:solidFill>
                <a:latin typeface="Calibri"/>
                <a:ea typeface="Calibri"/>
                <a:cs typeface="Calibri"/>
                <a:sym typeface="Calibri"/>
              </a:rPr>
              <a:t>Part 3 </a:t>
            </a:r>
            <a:r>
              <a:rPr lang="es-MX" sz="1200" b="0" i="0" u="none" strike="noStrike" cap="none">
                <a:solidFill>
                  <a:schemeClr val="dk1"/>
                </a:solidFill>
                <a:latin typeface="Calibri"/>
                <a:ea typeface="Calibri"/>
                <a:cs typeface="Calibri"/>
                <a:sym typeface="Calibri"/>
              </a:rPr>
              <a:t>Answers: 1. Adjectives 2. Consistent/ particular / important / implicit/ compatible 3. Answers may vary. </a:t>
            </a:r>
            <a:endParaRPr/>
          </a:p>
        </p:txBody>
      </p:sp>
      <p:sp>
        <p:nvSpPr>
          <p:cNvPr id="390" name="Google Shape;39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a:solidFill>
                  <a:schemeClr val="dk1"/>
                </a:solidFill>
                <a:latin typeface="Calibri"/>
                <a:ea typeface="Calibri"/>
                <a:cs typeface="Calibri"/>
                <a:sym typeface="Calibri"/>
              </a:rPr>
              <a:t>Part 4 </a:t>
            </a:r>
            <a:r>
              <a:rPr lang="es-MX" sz="1200" b="0" i="0" u="none" strike="noStrike" cap="none">
                <a:solidFill>
                  <a:schemeClr val="dk1"/>
                </a:solidFill>
                <a:latin typeface="Calibri"/>
                <a:ea typeface="Calibri"/>
                <a:cs typeface="Calibri"/>
                <a:sym typeface="Calibri"/>
              </a:rPr>
              <a:t>Answers: 1. d 2. d 3. c 4. e 5.a 6. F 7.h 8. g </a:t>
            </a:r>
            <a:endParaRPr/>
          </a:p>
          <a:p>
            <a:pPr marL="0" lvl="0" indent="0" algn="l" rtl="0">
              <a:lnSpc>
                <a:spcPct val="100000"/>
              </a:lnSpc>
              <a:spcBef>
                <a:spcPts val="360"/>
              </a:spcBef>
              <a:spcAft>
                <a:spcPts val="0"/>
              </a:spcAft>
              <a:buSzPts val="1400"/>
              <a:buNone/>
            </a:pPr>
            <a:endParaRPr/>
          </a:p>
        </p:txBody>
      </p:sp>
      <p:sp>
        <p:nvSpPr>
          <p:cNvPr id="398" name="Google Shape;39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a:solidFill>
                  <a:schemeClr val="dk1"/>
                </a:solidFill>
                <a:latin typeface="Calibri"/>
                <a:ea typeface="Calibri"/>
                <a:cs typeface="Calibri"/>
                <a:sym typeface="Calibri"/>
              </a:rPr>
              <a:t>Part 5. </a:t>
            </a:r>
            <a:r>
              <a:rPr lang="es-MX" sz="1200" b="0" i="0" u="none" strike="noStrike" cap="none">
                <a:solidFill>
                  <a:schemeClr val="dk1"/>
                </a:solidFill>
                <a:latin typeface="Calibri"/>
                <a:ea typeface="Calibri"/>
                <a:cs typeface="Calibri"/>
                <a:sym typeface="Calibri"/>
              </a:rPr>
              <a:t>Answers: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1. style guide is about consistency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2. When applying the guideline would make the code less readable, even for someone who is used to reading code that follows this PEP.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To be consistent with surrounding code that also breaks it (maybe for historic reasons) -- although this is also an opportunity to clean up someone else's mess (in true XP style).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Because the code in question predates the introduction of the guideline and there is no other reason to be modifying that code.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When the code needs to remain compatible with older versions of Python that don't support the feature recommended by the style guide.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3. Limit all lines to a maximum of 79 characters.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4. In Python, single-quoted strings and double-quoted strings are the same </a:t>
            </a:r>
            <a:endParaRPr/>
          </a:p>
          <a:p>
            <a:pPr marL="0" lvl="0" indent="0" algn="l" rtl="0">
              <a:lnSpc>
                <a:spcPct val="100000"/>
              </a:lnSpc>
              <a:spcBef>
                <a:spcPts val="360"/>
              </a:spcBef>
              <a:spcAft>
                <a:spcPts val="0"/>
              </a:spcAft>
              <a:buSzPts val="1400"/>
              <a:buNone/>
            </a:pPr>
            <a:endParaRPr/>
          </a:p>
          <a:p>
            <a:pPr marL="0" lvl="0" indent="0" algn="l" rtl="0">
              <a:lnSpc>
                <a:spcPct val="100000"/>
              </a:lnSpc>
              <a:spcBef>
                <a:spcPts val="360"/>
              </a:spcBef>
              <a:spcAft>
                <a:spcPts val="0"/>
              </a:spcAft>
              <a:buSzPts val="1400"/>
              <a:buNone/>
            </a:pPr>
            <a:endParaRPr/>
          </a:p>
        </p:txBody>
      </p:sp>
      <p:sp>
        <p:nvSpPr>
          <p:cNvPr id="406" name="Google Shape;40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360"/>
              </a:spcBef>
              <a:spcAft>
                <a:spcPts val="0"/>
              </a:spcAft>
              <a:buClr>
                <a:srgbClr val="000000"/>
              </a:buClr>
              <a:buSzPts val="1400"/>
              <a:buFont typeface="Arial"/>
              <a:buNone/>
            </a:pPr>
            <a:r>
              <a:rPr lang="es-MX" sz="1200" b="1" i="0" u="none" strike="noStrike" cap="none">
                <a:solidFill>
                  <a:schemeClr val="dk1"/>
                </a:solidFill>
                <a:latin typeface="Calibri"/>
                <a:ea typeface="Calibri"/>
                <a:cs typeface="Calibri"/>
                <a:sym typeface="Calibri"/>
              </a:rPr>
              <a:t>Part 6. Read the following statements and tick yes or no in each case. Statements </a:t>
            </a:r>
            <a:r>
              <a:rPr lang="es-MX"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1. I should scan a text to find specific information </a:t>
            </a:r>
            <a:r>
              <a:rPr lang="es-MX" sz="1200" b="1" i="0" u="none" strike="noStrike" cap="none">
                <a:solidFill>
                  <a:schemeClr val="dk1"/>
                </a:solidFill>
                <a:latin typeface="Calibri"/>
                <a:ea typeface="Calibri"/>
                <a:cs typeface="Calibri"/>
                <a:sym typeface="Calibri"/>
              </a:rPr>
              <a:t>YES</a:t>
            </a:r>
            <a:r>
              <a:rPr lang="es-MX"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2. I read this text in detail 	</a:t>
            </a:r>
            <a:r>
              <a:rPr lang="es-MX" sz="1200" b="1" i="0" u="none" strike="noStrike" cap="none">
                <a:solidFill>
                  <a:schemeClr val="dk1"/>
                </a:solidFill>
                <a:latin typeface="Calibri"/>
                <a:ea typeface="Calibri"/>
                <a:cs typeface="Calibri"/>
                <a:sym typeface="Calibri"/>
              </a:rPr>
              <a:t>NO</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3. I identify general ideas of the text while I am scanning </a:t>
            </a:r>
            <a:r>
              <a:rPr lang="es-MX" sz="1200" b="1" i="0" u="none" strike="noStrike" cap="none">
                <a:solidFill>
                  <a:schemeClr val="dk1"/>
                </a:solidFill>
                <a:latin typeface="Calibri"/>
                <a:ea typeface="Calibri"/>
                <a:cs typeface="Calibri"/>
                <a:sym typeface="Calibri"/>
              </a:rPr>
              <a:t>NO</a:t>
            </a:r>
            <a:r>
              <a:rPr lang="es-MX" sz="1200" b="0" i="0" u="none" strike="noStrike" cap="none">
                <a:solidFill>
                  <a:schemeClr val="dk1"/>
                </a:solidFill>
                <a:latin typeface="Calibri"/>
                <a:ea typeface="Calibri"/>
                <a:cs typeface="Calibri"/>
                <a:sym typeface="Calibri"/>
              </a:rPr>
              <a:t> 	</a:t>
            </a:r>
            <a:endParaRPr/>
          </a:p>
          <a:p>
            <a:pPr marL="457200" marR="0" lvl="0" indent="-228600" algn="l" rtl="0">
              <a:lnSpc>
                <a:spcPct val="100000"/>
              </a:lnSpc>
              <a:spcBef>
                <a:spcPts val="360"/>
              </a:spcBef>
              <a:spcAft>
                <a:spcPts val="0"/>
              </a:spcAft>
              <a:buClr>
                <a:srgbClr val="000000"/>
              </a:buClr>
              <a:buSzPts val="1400"/>
              <a:buFont typeface="Arial"/>
              <a:buNone/>
            </a:pPr>
            <a:r>
              <a:rPr lang="es-MX" sz="1200" b="0" i="0" u="none" strike="noStrike" cap="none">
                <a:solidFill>
                  <a:schemeClr val="dk1"/>
                </a:solidFill>
                <a:latin typeface="Calibri"/>
                <a:ea typeface="Calibri"/>
                <a:cs typeface="Calibri"/>
                <a:sym typeface="Calibri"/>
              </a:rPr>
              <a:t>4. I can predict the meaning of the words that are similar to Spanish</a:t>
            </a:r>
            <a:r>
              <a:rPr lang="es-MX" sz="1200" b="1" i="0" u="none" strike="noStrike" cap="none">
                <a:solidFill>
                  <a:schemeClr val="dk1"/>
                </a:solidFill>
                <a:latin typeface="Calibri"/>
                <a:ea typeface="Calibri"/>
                <a:cs typeface="Calibri"/>
                <a:sym typeface="Calibri"/>
              </a:rPr>
              <a:t> YES</a:t>
            </a:r>
            <a:r>
              <a:rPr lang="es-MX" sz="1200" b="0" i="0" u="none" strike="noStrike" cap="none">
                <a:solidFill>
                  <a:schemeClr val="dk1"/>
                </a:solidFill>
                <a:latin typeface="Calibri"/>
                <a:ea typeface="Calibri"/>
                <a:cs typeface="Calibri"/>
                <a:sym typeface="Calibri"/>
              </a:rPr>
              <a:t>	</a:t>
            </a:r>
            <a:endParaRPr/>
          </a:p>
          <a:p>
            <a:pPr marL="0" lvl="0" indent="0" algn="l" rtl="0">
              <a:lnSpc>
                <a:spcPct val="100000"/>
              </a:lnSpc>
              <a:spcBef>
                <a:spcPts val="360"/>
              </a:spcBef>
              <a:spcAft>
                <a:spcPts val="0"/>
              </a:spcAft>
              <a:buSzPts val="1400"/>
              <a:buNone/>
            </a:pPr>
            <a:endParaRPr/>
          </a:p>
        </p:txBody>
      </p:sp>
      <p:sp>
        <p:nvSpPr>
          <p:cNvPr id="414" name="Google Shape;414;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sz="1200" b="0" i="0" u="none" strike="noStrike" cap="none" dirty="0" err="1">
                <a:solidFill>
                  <a:srgbClr val="000000"/>
                </a:solidFill>
                <a:latin typeface="Calibri"/>
                <a:ea typeface="Calibri"/>
                <a:cs typeface="Calibri"/>
                <a:sym typeface="Calibri"/>
              </a:rPr>
              <a:t>Ss</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think</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about</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the</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questions</a:t>
            </a:r>
            <a:r>
              <a:rPr lang="es-MX" sz="1200" b="0" i="0" u="none" strike="noStrike" cap="none" dirty="0">
                <a:solidFill>
                  <a:srgbClr val="000000"/>
                </a:solidFill>
                <a:latin typeface="Calibri"/>
                <a:ea typeface="Calibri"/>
                <a:cs typeface="Calibri"/>
                <a:sym typeface="Calibri"/>
              </a:rPr>
              <a:t> and </a:t>
            </a:r>
            <a:r>
              <a:rPr lang="es-MX" sz="1200" b="0" i="0" u="none" strike="noStrike" cap="none" dirty="0" err="1">
                <a:solidFill>
                  <a:srgbClr val="000000"/>
                </a:solidFill>
                <a:latin typeface="Calibri"/>
                <a:ea typeface="Calibri"/>
                <a:cs typeface="Calibri"/>
                <a:sym typeface="Calibri"/>
              </a:rPr>
              <a:t>the</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topics</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of</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the</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lesson</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that</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they</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would</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like</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to</a:t>
            </a:r>
            <a:r>
              <a:rPr lang="es-MX" sz="1200" b="0" i="0" u="none" strike="noStrike" cap="none" dirty="0">
                <a:solidFill>
                  <a:srgbClr val="000000"/>
                </a:solidFill>
                <a:latin typeface="Calibri"/>
                <a:ea typeface="Calibri"/>
                <a:cs typeface="Calibri"/>
                <a:sym typeface="Calibri"/>
              </a:rPr>
              <a:t> </a:t>
            </a:r>
            <a:r>
              <a:rPr lang="es-MX" sz="1200" b="0" i="0" u="none" strike="noStrike" cap="none" dirty="0" err="1">
                <a:solidFill>
                  <a:srgbClr val="000000"/>
                </a:solidFill>
                <a:latin typeface="Calibri"/>
                <a:ea typeface="Calibri"/>
                <a:cs typeface="Calibri"/>
                <a:sym typeface="Calibri"/>
              </a:rPr>
              <a:t>reinforce</a:t>
            </a:r>
            <a:r>
              <a:rPr lang="es-MX" sz="1200" dirty="0">
                <a:latin typeface="Calibri"/>
                <a:ea typeface="Calibri"/>
                <a:cs typeface="Calibri"/>
                <a:sym typeface="Calibri"/>
              </a:rPr>
              <a:t>, and </a:t>
            </a:r>
            <a:r>
              <a:rPr lang="es-MX" sz="1200" dirty="0" err="1">
                <a:latin typeface="Calibri"/>
                <a:ea typeface="Calibri"/>
                <a:cs typeface="Calibri"/>
                <a:sym typeface="Calibri"/>
              </a:rPr>
              <a:t>put</a:t>
            </a:r>
            <a:r>
              <a:rPr lang="es-MX" sz="1200" dirty="0">
                <a:latin typeface="Calibri"/>
                <a:ea typeface="Calibri"/>
                <a:cs typeface="Calibri"/>
                <a:sym typeface="Calibri"/>
              </a:rPr>
              <a:t> </a:t>
            </a:r>
            <a:r>
              <a:rPr lang="es-MX" sz="1200" dirty="0" err="1">
                <a:latin typeface="Calibri"/>
                <a:ea typeface="Calibri"/>
                <a:cs typeface="Calibri"/>
                <a:sym typeface="Calibri"/>
              </a:rPr>
              <a:t>them</a:t>
            </a:r>
            <a:r>
              <a:rPr lang="es-MX" sz="1200" dirty="0">
                <a:latin typeface="Calibri"/>
                <a:ea typeface="Calibri"/>
                <a:cs typeface="Calibri"/>
                <a:sym typeface="Calibri"/>
              </a:rPr>
              <a:t> </a:t>
            </a:r>
            <a:r>
              <a:rPr lang="es-MX" sz="1200" dirty="0" err="1">
                <a:latin typeface="Calibri"/>
                <a:ea typeface="Calibri"/>
                <a:cs typeface="Calibri"/>
                <a:sym typeface="Calibri"/>
              </a:rPr>
              <a:t>on</a:t>
            </a:r>
            <a:r>
              <a:rPr lang="es-MX" sz="1200" dirty="0">
                <a:latin typeface="Calibri"/>
                <a:ea typeface="Calibri"/>
                <a:cs typeface="Calibri"/>
                <a:sym typeface="Calibri"/>
              </a:rPr>
              <a:t> STOP. </a:t>
            </a:r>
            <a:r>
              <a:rPr lang="es-MX" sz="1200" dirty="0" err="1">
                <a:latin typeface="Calibri"/>
                <a:ea typeface="Calibri"/>
                <a:cs typeface="Calibri"/>
                <a:sym typeface="Calibri"/>
              </a:rPr>
              <a:t>Then</a:t>
            </a:r>
            <a:r>
              <a:rPr lang="es-MX" sz="1200" dirty="0">
                <a:latin typeface="Calibri"/>
                <a:ea typeface="Calibri"/>
                <a:cs typeface="Calibri"/>
                <a:sym typeface="Calibri"/>
              </a:rPr>
              <a:t> </a:t>
            </a:r>
            <a:r>
              <a:rPr lang="es-MX" sz="1200" dirty="0" err="1">
                <a:latin typeface="Calibri"/>
                <a:ea typeface="Calibri"/>
                <a:cs typeface="Calibri"/>
                <a:sym typeface="Calibri"/>
              </a:rPr>
              <a:t>Ss</a:t>
            </a:r>
            <a:r>
              <a:rPr lang="es-MX" sz="1200" dirty="0">
                <a:latin typeface="Calibri"/>
                <a:ea typeface="Calibri"/>
                <a:cs typeface="Calibri"/>
                <a:sym typeface="Calibri"/>
              </a:rPr>
              <a:t> </a:t>
            </a:r>
            <a:r>
              <a:rPr lang="es-MX" sz="1200" dirty="0" err="1">
                <a:latin typeface="Calibri"/>
                <a:ea typeface="Calibri"/>
                <a:cs typeface="Calibri"/>
                <a:sym typeface="Calibri"/>
              </a:rPr>
              <a:t>think</a:t>
            </a:r>
            <a:r>
              <a:rPr lang="es-MX" sz="1200" dirty="0">
                <a:latin typeface="Calibri"/>
                <a:ea typeface="Calibri"/>
                <a:cs typeface="Calibri"/>
                <a:sym typeface="Calibri"/>
              </a:rPr>
              <a:t> </a:t>
            </a:r>
            <a:r>
              <a:rPr lang="es-MX" sz="1200" dirty="0" err="1">
                <a:latin typeface="Calibri"/>
                <a:ea typeface="Calibri"/>
                <a:cs typeface="Calibri"/>
                <a:sym typeface="Calibri"/>
              </a:rPr>
              <a:t>about</a:t>
            </a:r>
            <a:r>
              <a:rPr lang="es-MX" sz="1200" dirty="0">
                <a:latin typeface="Calibri"/>
                <a:ea typeface="Calibri"/>
                <a:cs typeface="Calibri"/>
                <a:sym typeface="Calibri"/>
              </a:rPr>
              <a:t> </a:t>
            </a:r>
            <a:r>
              <a:rPr lang="es-MX" sz="1200" dirty="0" err="1">
                <a:latin typeface="Calibri"/>
                <a:ea typeface="Calibri"/>
                <a:cs typeface="Calibri"/>
                <a:sym typeface="Calibri"/>
              </a:rPr>
              <a:t>the</a:t>
            </a:r>
            <a:r>
              <a:rPr lang="es-MX" sz="1200" dirty="0">
                <a:latin typeface="Calibri"/>
                <a:ea typeface="Calibri"/>
                <a:cs typeface="Calibri"/>
                <a:sym typeface="Calibri"/>
              </a:rPr>
              <a:t> </a:t>
            </a:r>
            <a:r>
              <a:rPr lang="es-MX" sz="1200" dirty="0" err="1">
                <a:latin typeface="Calibri"/>
                <a:ea typeface="Calibri"/>
                <a:cs typeface="Calibri"/>
                <a:sym typeface="Calibri"/>
              </a:rPr>
              <a:t>topics</a:t>
            </a:r>
            <a:r>
              <a:rPr lang="es-MX" sz="1200" dirty="0">
                <a:latin typeface="Calibri"/>
                <a:ea typeface="Calibri"/>
                <a:cs typeface="Calibri"/>
                <a:sym typeface="Calibri"/>
              </a:rPr>
              <a:t> </a:t>
            </a:r>
            <a:r>
              <a:rPr lang="es-MX" sz="1200" dirty="0" err="1">
                <a:latin typeface="Calibri"/>
                <a:ea typeface="Calibri"/>
                <a:cs typeface="Calibri"/>
                <a:sym typeface="Calibri"/>
              </a:rPr>
              <a:t>that</a:t>
            </a:r>
            <a:r>
              <a:rPr lang="es-MX" sz="1200" dirty="0">
                <a:latin typeface="Calibri"/>
                <a:ea typeface="Calibri"/>
                <a:cs typeface="Calibri"/>
                <a:sym typeface="Calibri"/>
              </a:rPr>
              <a:t> </a:t>
            </a:r>
            <a:r>
              <a:rPr lang="es-MX" sz="1200" dirty="0" err="1">
                <a:latin typeface="Calibri"/>
                <a:ea typeface="Calibri"/>
                <a:cs typeface="Calibri"/>
                <a:sym typeface="Calibri"/>
              </a:rPr>
              <a:t>they</a:t>
            </a:r>
            <a:r>
              <a:rPr lang="es-MX" sz="1200" dirty="0">
                <a:latin typeface="Calibri"/>
                <a:ea typeface="Calibri"/>
                <a:cs typeface="Calibri"/>
                <a:sym typeface="Calibri"/>
              </a:rPr>
              <a:t> </a:t>
            </a:r>
            <a:r>
              <a:rPr lang="es-MX" sz="1200" dirty="0" err="1">
                <a:latin typeface="Calibri"/>
                <a:ea typeface="Calibri"/>
                <a:cs typeface="Calibri"/>
                <a:sym typeface="Calibri"/>
              </a:rPr>
              <a:t>learned</a:t>
            </a:r>
            <a:r>
              <a:rPr lang="es-MX" sz="1200" dirty="0">
                <a:latin typeface="Calibri"/>
                <a:ea typeface="Calibri"/>
                <a:cs typeface="Calibri"/>
                <a:sym typeface="Calibri"/>
              </a:rPr>
              <a:t> and place </a:t>
            </a:r>
            <a:r>
              <a:rPr lang="es-MX" sz="1200" dirty="0" err="1">
                <a:latin typeface="Calibri"/>
                <a:ea typeface="Calibri"/>
                <a:cs typeface="Calibri"/>
                <a:sym typeface="Calibri"/>
              </a:rPr>
              <a:t>them</a:t>
            </a:r>
            <a:r>
              <a:rPr lang="es-MX" sz="1200" dirty="0">
                <a:latin typeface="Calibri"/>
                <a:ea typeface="Calibri"/>
                <a:cs typeface="Calibri"/>
                <a:sym typeface="Calibri"/>
              </a:rPr>
              <a:t> </a:t>
            </a:r>
            <a:r>
              <a:rPr lang="es-MX" sz="1200" dirty="0" err="1">
                <a:latin typeface="Calibri"/>
                <a:ea typeface="Calibri"/>
                <a:cs typeface="Calibri"/>
                <a:sym typeface="Calibri"/>
              </a:rPr>
              <a:t>on</a:t>
            </a:r>
            <a:r>
              <a:rPr lang="es-MX" sz="1200" dirty="0">
                <a:latin typeface="Calibri"/>
                <a:ea typeface="Calibri"/>
                <a:cs typeface="Calibri"/>
                <a:sym typeface="Calibri"/>
              </a:rPr>
              <a:t> GO!</a:t>
            </a:r>
            <a:endParaRPr dirty="0"/>
          </a:p>
        </p:txBody>
      </p:sp>
      <p:sp>
        <p:nvSpPr>
          <p:cNvPr id="422" name="Google Shape;42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439" name="Google Shape;43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Answers:</a:t>
            </a:r>
            <a:endParaRPr/>
          </a:p>
          <a:p>
            <a:pPr marL="228600" lvl="0" indent="-228600" algn="l" rtl="0">
              <a:lnSpc>
                <a:spcPct val="100000"/>
              </a:lnSpc>
              <a:spcBef>
                <a:spcPts val="360"/>
              </a:spcBef>
              <a:spcAft>
                <a:spcPts val="0"/>
              </a:spcAft>
              <a:buSzPts val="1400"/>
              <a:buAutoNum type="alphaLcPeriod"/>
            </a:pPr>
            <a:r>
              <a:rPr lang="es-MX"/>
              <a:t>8</a:t>
            </a:r>
            <a:endParaRPr/>
          </a:p>
          <a:p>
            <a:pPr marL="228600" lvl="0" indent="-228600" algn="l" rtl="0">
              <a:lnSpc>
                <a:spcPct val="100000"/>
              </a:lnSpc>
              <a:spcBef>
                <a:spcPts val="360"/>
              </a:spcBef>
              <a:spcAft>
                <a:spcPts val="0"/>
              </a:spcAft>
              <a:buSzPts val="1400"/>
              <a:buAutoNum type="alphaLcPeriod"/>
            </a:pPr>
            <a:r>
              <a:rPr lang="es-MX"/>
              <a:t>10</a:t>
            </a:r>
            <a:endParaRPr/>
          </a:p>
          <a:p>
            <a:pPr marL="228600" lvl="0" indent="-228600" algn="l" rtl="0">
              <a:lnSpc>
                <a:spcPct val="100000"/>
              </a:lnSpc>
              <a:spcBef>
                <a:spcPts val="360"/>
              </a:spcBef>
              <a:spcAft>
                <a:spcPts val="0"/>
              </a:spcAft>
              <a:buSzPts val="1400"/>
              <a:buAutoNum type="alphaLcPeriod"/>
            </a:pPr>
            <a:r>
              <a:rPr lang="es-MX"/>
              <a:t>11</a:t>
            </a:r>
            <a:endParaRPr/>
          </a:p>
          <a:p>
            <a:pPr marL="228600" lvl="0" indent="-228600" algn="l" rtl="0">
              <a:lnSpc>
                <a:spcPct val="100000"/>
              </a:lnSpc>
              <a:spcBef>
                <a:spcPts val="360"/>
              </a:spcBef>
              <a:spcAft>
                <a:spcPts val="0"/>
              </a:spcAft>
              <a:buSzPts val="1400"/>
              <a:buAutoNum type="alphaLcPeriod"/>
            </a:pPr>
            <a:r>
              <a:rPr lang="es-MX"/>
              <a:t>5</a:t>
            </a:r>
            <a:endParaRPr/>
          </a:p>
          <a:p>
            <a:pPr marL="228600" lvl="0" indent="-228600" algn="l" rtl="0">
              <a:lnSpc>
                <a:spcPct val="100000"/>
              </a:lnSpc>
              <a:spcBef>
                <a:spcPts val="360"/>
              </a:spcBef>
              <a:spcAft>
                <a:spcPts val="0"/>
              </a:spcAft>
              <a:buSzPts val="1400"/>
              <a:buAutoNum type="alphaLcPeriod"/>
            </a:pPr>
            <a:r>
              <a:rPr lang="es-MX"/>
              <a:t>4</a:t>
            </a:r>
            <a:endParaRPr/>
          </a:p>
          <a:p>
            <a:pPr marL="228600" lvl="0" indent="-228600" algn="l" rtl="0">
              <a:lnSpc>
                <a:spcPct val="100000"/>
              </a:lnSpc>
              <a:spcBef>
                <a:spcPts val="360"/>
              </a:spcBef>
              <a:spcAft>
                <a:spcPts val="0"/>
              </a:spcAft>
              <a:buSzPts val="1400"/>
              <a:buAutoNum type="alphaLcPeriod"/>
            </a:pPr>
            <a:r>
              <a:rPr lang="es-MX"/>
              <a:t>2</a:t>
            </a:r>
            <a:endParaRPr/>
          </a:p>
          <a:p>
            <a:pPr marL="228600" lvl="0" indent="-228600" algn="l" rtl="0">
              <a:lnSpc>
                <a:spcPct val="100000"/>
              </a:lnSpc>
              <a:spcBef>
                <a:spcPts val="360"/>
              </a:spcBef>
              <a:spcAft>
                <a:spcPts val="0"/>
              </a:spcAft>
              <a:buSzPts val="1400"/>
              <a:buAutoNum type="alphaLcPeriod"/>
            </a:pPr>
            <a:r>
              <a:rPr lang="es-MX"/>
              <a:t>1</a:t>
            </a:r>
            <a:endParaRPr/>
          </a:p>
          <a:p>
            <a:pPr marL="228600" lvl="0" indent="-228600" algn="l" rtl="0">
              <a:lnSpc>
                <a:spcPct val="100000"/>
              </a:lnSpc>
              <a:spcBef>
                <a:spcPts val="360"/>
              </a:spcBef>
              <a:spcAft>
                <a:spcPts val="0"/>
              </a:spcAft>
              <a:buSzPts val="1400"/>
              <a:buAutoNum type="alphaLcPeriod"/>
            </a:pPr>
            <a:r>
              <a:rPr lang="es-MX"/>
              <a:t>3</a:t>
            </a:r>
            <a:endParaRPr/>
          </a:p>
          <a:p>
            <a:pPr marL="228600" lvl="0" indent="-228600" algn="l" rtl="0">
              <a:lnSpc>
                <a:spcPct val="100000"/>
              </a:lnSpc>
              <a:spcBef>
                <a:spcPts val="360"/>
              </a:spcBef>
              <a:spcAft>
                <a:spcPts val="0"/>
              </a:spcAft>
              <a:buSzPts val="1400"/>
              <a:buAutoNum type="alphaLcPeriod"/>
            </a:pPr>
            <a:r>
              <a:rPr lang="es-MX"/>
              <a:t>6</a:t>
            </a:r>
            <a:endParaRPr/>
          </a:p>
          <a:p>
            <a:pPr marL="228600" lvl="0" indent="-228600" algn="l" rtl="0">
              <a:lnSpc>
                <a:spcPct val="100000"/>
              </a:lnSpc>
              <a:spcBef>
                <a:spcPts val="360"/>
              </a:spcBef>
              <a:spcAft>
                <a:spcPts val="0"/>
              </a:spcAft>
              <a:buSzPts val="1400"/>
              <a:buAutoNum type="alphaLcPeriod"/>
            </a:pPr>
            <a:r>
              <a:rPr lang="es-MX"/>
              <a:t>7</a:t>
            </a:r>
            <a:endParaRPr/>
          </a:p>
          <a:p>
            <a:pPr marL="228600" lvl="0" indent="-228600" algn="l" rtl="0">
              <a:lnSpc>
                <a:spcPct val="100000"/>
              </a:lnSpc>
              <a:spcBef>
                <a:spcPts val="360"/>
              </a:spcBef>
              <a:spcAft>
                <a:spcPts val="0"/>
              </a:spcAft>
              <a:buSzPts val="1400"/>
              <a:buAutoNum type="alphaLcPeriod"/>
            </a:pPr>
            <a:r>
              <a:rPr lang="es-MX"/>
              <a:t>9</a:t>
            </a:r>
            <a:endParaRPr/>
          </a:p>
          <a:p>
            <a:pPr marL="228600" lvl="0" indent="-228600" algn="l" rtl="0">
              <a:lnSpc>
                <a:spcPct val="100000"/>
              </a:lnSpc>
              <a:spcBef>
                <a:spcPts val="360"/>
              </a:spcBef>
              <a:spcAft>
                <a:spcPts val="0"/>
              </a:spcAft>
              <a:buSzPts val="1400"/>
              <a:buAutoNum type="alphaLcPeriod"/>
            </a:pPr>
            <a:r>
              <a:rPr lang="es-MX"/>
              <a:t>12</a:t>
            </a:r>
            <a:endParaRPr/>
          </a:p>
        </p:txBody>
      </p:sp>
      <p:sp>
        <p:nvSpPr>
          <p:cNvPr id="106" name="Google Shape;1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4" name="Google Shape;1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64" name="Google Shape;164;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s-MX"/>
              <a:t>Answers: 2 (1-d, 2-c, 3-b, 4-e, 5-a)</a:t>
            </a:r>
            <a:endParaRPr/>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1"/>
        <p:cNvGrpSpPr/>
        <p:nvPr/>
      </p:nvGrpSpPr>
      <p:grpSpPr>
        <a:xfrm>
          <a:off x="0" y="0"/>
          <a:ext cx="0" cy="0"/>
          <a:chOff x="0" y="0"/>
          <a:chExt cx="0" cy="0"/>
        </a:xfrm>
      </p:grpSpPr>
      <p:sp>
        <p:nvSpPr>
          <p:cNvPr id="72" name="Google Shape;72;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3" name="Google Shape;73;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1"/>
        <p:cNvGrpSpPr/>
        <p:nvPr/>
      </p:nvGrpSpPr>
      <p:grpSpPr>
        <a:xfrm>
          <a:off x="0" y="0"/>
          <a:ext cx="0" cy="0"/>
          <a:chOff x="0" y="0"/>
          <a:chExt cx="0" cy="0"/>
        </a:xfrm>
      </p:grpSpPr>
      <p:sp>
        <p:nvSpPr>
          <p:cNvPr id="22" name="Google Shape;2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1"/>
        <p:cNvGrpSpPr/>
        <p:nvPr/>
      </p:nvGrpSpPr>
      <p:grpSpPr>
        <a:xfrm>
          <a:off x="0" y="0"/>
          <a:ext cx="0" cy="0"/>
          <a:chOff x="0" y="0"/>
          <a:chExt cx="0" cy="0"/>
        </a:xfrm>
      </p:grpSpPr>
      <p:sp>
        <p:nvSpPr>
          <p:cNvPr id="32" name="Google Shape;32;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3" name="Google Shape;33;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6"/>
        <p:cNvGrpSpPr/>
        <p:nvPr/>
      </p:nvGrpSpPr>
      <p:grpSpPr>
        <a:xfrm>
          <a:off x="0" y="0"/>
          <a:ext cx="0" cy="0"/>
          <a:chOff x="0" y="0"/>
          <a:chExt cx="0" cy="0"/>
        </a:xfrm>
      </p:grpSpPr>
      <p:sp>
        <p:nvSpPr>
          <p:cNvPr id="47" name="Google Shape;4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8" name="Google Shape;4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1"/>
        <p:cNvGrpSpPr/>
        <p:nvPr/>
      </p:nvGrpSpPr>
      <p:grpSpPr>
        <a:xfrm>
          <a:off x="0" y="0"/>
          <a:ext cx="0" cy="0"/>
          <a:chOff x="0" y="0"/>
          <a:chExt cx="0" cy="0"/>
        </a:xfrm>
      </p:grpSpPr>
      <p:sp>
        <p:nvSpPr>
          <p:cNvPr id="52" name="Google Shape;52;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3" name="Google Shape;53;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8"/>
        <p:cNvGrpSpPr/>
        <p:nvPr/>
      </p:nvGrpSpPr>
      <p:grpSpPr>
        <a:xfrm>
          <a:off x="0" y="0"/>
          <a:ext cx="0" cy="0"/>
          <a:chOff x="0" y="0"/>
          <a:chExt cx="0" cy="0"/>
        </a:xfrm>
      </p:grpSpPr>
      <p:sp>
        <p:nvSpPr>
          <p:cNvPr id="59" name="Google Shape;59;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0" name="Google Shape;60;p3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1" name="Google Shape;61;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5"/>
        <p:cNvGrpSpPr/>
        <p:nvPr/>
      </p:nvGrpSpPr>
      <p:grpSpPr>
        <a:xfrm>
          <a:off x="0" y="0"/>
          <a:ext cx="0" cy="0"/>
          <a:chOff x="0" y="0"/>
          <a:chExt cx="0" cy="0"/>
        </a:xfrm>
      </p:grpSpPr>
      <p:sp>
        <p:nvSpPr>
          <p:cNvPr id="66" name="Google Shape;6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7" name="Google Shape;67;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hyperlink" Target="https://www.online-stopwatch.com/random-name-pickers/name-picker-wheel/?r=dic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gendaweb.org/exercises/vocabulary/colours/colours-audio"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2"/>
          <p:cNvPicPr preferRelativeResize="0"/>
          <p:nvPr/>
        </p:nvPicPr>
        <p:blipFill rotWithShape="1">
          <a:blip r:embed="rId3">
            <a:alphaModFix/>
          </a:blip>
          <a:srcRect/>
          <a:stretch/>
        </p:blipFill>
        <p:spPr>
          <a:xfrm>
            <a:off x="-1" y="0"/>
            <a:ext cx="12192000" cy="6858000"/>
          </a:xfrm>
          <a:prstGeom prst="rect">
            <a:avLst/>
          </a:prstGeom>
          <a:noFill/>
          <a:ln>
            <a:noFill/>
          </a:ln>
        </p:spPr>
      </p:pic>
      <p:sp>
        <p:nvSpPr>
          <p:cNvPr id="82" name="Google Shape;82;p2"/>
          <p:cNvSpPr txBox="1">
            <a:spLocks noGrp="1"/>
          </p:cNvSpPr>
          <p:nvPr>
            <p:ph type="ctrTitle"/>
          </p:nvPr>
        </p:nvSpPr>
        <p:spPr>
          <a:xfrm>
            <a:off x="2154527" y="355125"/>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s-MX" b="1">
                <a:solidFill>
                  <a:srgbClr val="3366CA"/>
                </a:solidFill>
              </a:rPr>
              <a:t>Welcome to English for Programming</a:t>
            </a:r>
            <a:endParaRPr/>
          </a:p>
        </p:txBody>
      </p:sp>
      <p:sp>
        <p:nvSpPr>
          <p:cNvPr id="83" name="Google Shape;83;p2"/>
          <p:cNvSpPr txBox="1">
            <a:spLocks noGrp="1"/>
          </p:cNvSpPr>
          <p:nvPr>
            <p:ph type="subTitle" idx="1"/>
          </p:nvPr>
        </p:nvSpPr>
        <p:spPr>
          <a:xfrm>
            <a:off x="2711355" y="3638088"/>
            <a:ext cx="9144000" cy="165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F0062"/>
              </a:buClr>
              <a:buSzPts val="2400"/>
              <a:buNone/>
            </a:pPr>
            <a:r>
              <a:rPr lang="es-MX" b="1">
                <a:solidFill>
                  <a:srgbClr val="FF0062"/>
                </a:solidFill>
              </a:rPr>
              <a:t>Week 3 Class 1</a:t>
            </a:r>
            <a:endParaRPr/>
          </a:p>
          <a:p>
            <a:pPr marL="0" lvl="0" indent="0" algn="ctr" rtl="0">
              <a:lnSpc>
                <a:spcPct val="90000"/>
              </a:lnSpc>
              <a:spcBef>
                <a:spcPts val="1000"/>
              </a:spcBef>
              <a:spcAft>
                <a:spcPts val="0"/>
              </a:spcAft>
              <a:buClr>
                <a:schemeClr val="dk1"/>
              </a:buClr>
              <a:buSzPts val="2400"/>
              <a:buNone/>
            </a:pPr>
            <a:endParaRPr/>
          </a:p>
        </p:txBody>
      </p:sp>
      <p:pic>
        <p:nvPicPr>
          <p:cNvPr id="84" name="Google Shape;84;p2"/>
          <p:cNvPicPr preferRelativeResize="0"/>
          <p:nvPr/>
        </p:nvPicPr>
        <p:blipFill rotWithShape="1">
          <a:blip r:embed="rId4">
            <a:alphaModFix/>
          </a:blip>
          <a:srcRect/>
          <a:stretch/>
        </p:blipFill>
        <p:spPr>
          <a:xfrm>
            <a:off x="968692" y="1982138"/>
            <a:ext cx="4093756" cy="4093756"/>
          </a:xfrm>
          <a:prstGeom prst="rect">
            <a:avLst/>
          </a:prstGeom>
          <a:noFill/>
          <a:ln>
            <a:noFill/>
          </a:ln>
        </p:spPr>
      </p:pic>
      <p:sp>
        <p:nvSpPr>
          <p:cNvPr id="85" name="Google Shape;85;p2"/>
          <p:cNvSpPr/>
          <p:nvPr/>
        </p:nvSpPr>
        <p:spPr>
          <a:xfrm>
            <a:off x="1862164" y="5860450"/>
            <a:ext cx="3526928"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href="https://storyset.com/people"&gt;Illustration by Freepik Storyset&lt;/a&gt;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6"/>
          <p:cNvPicPr preferRelativeResize="0"/>
          <p:nvPr/>
        </p:nvPicPr>
        <p:blipFill rotWithShape="1">
          <a:blip r:embed="rId3">
            <a:alphaModFix/>
          </a:blip>
          <a:srcRect/>
          <a:stretch/>
        </p:blipFill>
        <p:spPr>
          <a:xfrm>
            <a:off x="0" y="-13116"/>
            <a:ext cx="12192000" cy="6858000"/>
          </a:xfrm>
          <a:prstGeom prst="rect">
            <a:avLst/>
          </a:prstGeom>
          <a:noFill/>
          <a:ln>
            <a:noFill/>
          </a:ln>
        </p:spPr>
      </p:pic>
      <p:sp>
        <p:nvSpPr>
          <p:cNvPr id="196" name="Google Shape;196;p36"/>
          <p:cNvSpPr txBox="1"/>
          <p:nvPr/>
        </p:nvSpPr>
        <p:spPr>
          <a:xfrm>
            <a:off x="776645" y="991590"/>
            <a:ext cx="3268663"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Discover</a:t>
            </a:r>
            <a:endParaRPr sz="1400" b="0" i="0" u="none" strike="noStrike" cap="none">
              <a:solidFill>
                <a:srgbClr val="000000"/>
              </a:solidFill>
              <a:latin typeface="Arial"/>
              <a:ea typeface="Arial"/>
              <a:cs typeface="Arial"/>
              <a:sym typeface="Arial"/>
            </a:endParaRPr>
          </a:p>
        </p:txBody>
      </p:sp>
      <p:sp>
        <p:nvSpPr>
          <p:cNvPr id="197" name="Google Shape;197;p36"/>
          <p:cNvSpPr txBox="1"/>
          <p:nvPr/>
        </p:nvSpPr>
        <p:spPr>
          <a:xfrm>
            <a:off x="1414164" y="1841295"/>
            <a:ext cx="843817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600" b="0" i="0" u="none" strike="noStrike" cap="none">
                <a:solidFill>
                  <a:srgbClr val="000000"/>
                </a:solidFill>
                <a:latin typeface="Calibri"/>
                <a:ea typeface="Calibri"/>
                <a:cs typeface="Calibri"/>
                <a:sym typeface="Calibri"/>
              </a:rPr>
              <a:t>1. Look at the flowing sentences and select </a:t>
            </a:r>
            <a:r>
              <a:rPr lang="es-MX" sz="1600" b="1" i="0" u="none" strike="noStrike" cap="none">
                <a:solidFill>
                  <a:srgbClr val="000000"/>
                </a:solidFill>
                <a:latin typeface="Calibri"/>
                <a:ea typeface="Calibri"/>
                <a:cs typeface="Calibri"/>
                <a:sym typeface="Calibri"/>
              </a:rPr>
              <a:t>T</a:t>
            </a:r>
            <a:r>
              <a:rPr lang="es-MX" sz="1600" b="0" i="0" u="none" strike="noStrike" cap="none">
                <a:solidFill>
                  <a:srgbClr val="000000"/>
                </a:solidFill>
                <a:latin typeface="Calibri"/>
                <a:ea typeface="Calibri"/>
                <a:cs typeface="Calibri"/>
                <a:sym typeface="Calibri"/>
              </a:rPr>
              <a:t> for </a:t>
            </a:r>
            <a:r>
              <a:rPr lang="es-MX" sz="1600" b="0" i="1" u="none" strike="noStrike" cap="none">
                <a:solidFill>
                  <a:srgbClr val="000000"/>
                </a:solidFill>
                <a:latin typeface="Calibri"/>
                <a:ea typeface="Calibri"/>
                <a:cs typeface="Calibri"/>
                <a:sym typeface="Calibri"/>
              </a:rPr>
              <a:t>true </a:t>
            </a:r>
            <a:r>
              <a:rPr lang="es-MX" sz="1600" b="0" i="0" u="none" strike="noStrike" cap="none">
                <a:solidFill>
                  <a:srgbClr val="000000"/>
                </a:solidFill>
                <a:latin typeface="Calibri"/>
                <a:ea typeface="Calibri"/>
                <a:cs typeface="Calibri"/>
                <a:sym typeface="Calibri"/>
              </a:rPr>
              <a:t>or </a:t>
            </a:r>
            <a:r>
              <a:rPr lang="es-MX" sz="1600" b="1" i="0" u="none" strike="noStrike" cap="none">
                <a:solidFill>
                  <a:srgbClr val="000000"/>
                </a:solidFill>
                <a:latin typeface="Calibri"/>
                <a:ea typeface="Calibri"/>
                <a:cs typeface="Calibri"/>
                <a:sym typeface="Calibri"/>
              </a:rPr>
              <a:t>F</a:t>
            </a:r>
            <a:r>
              <a:rPr lang="es-MX" sz="1600" b="0" i="0" u="none" strike="noStrike" cap="none">
                <a:solidFill>
                  <a:srgbClr val="000000"/>
                </a:solidFill>
                <a:latin typeface="Calibri"/>
                <a:ea typeface="Calibri"/>
                <a:cs typeface="Calibri"/>
                <a:sym typeface="Calibri"/>
              </a:rPr>
              <a:t> for </a:t>
            </a:r>
            <a:r>
              <a:rPr lang="es-MX" sz="1600" b="0" i="1" u="none" strike="noStrike" cap="none">
                <a:solidFill>
                  <a:srgbClr val="000000"/>
                </a:solidFill>
                <a:latin typeface="Calibri"/>
                <a:ea typeface="Calibri"/>
                <a:cs typeface="Calibri"/>
                <a:sym typeface="Calibri"/>
              </a:rPr>
              <a:t>false </a:t>
            </a:r>
            <a:r>
              <a:rPr lang="es-MX" sz="1600" b="0" i="0" u="none" strike="noStrike" cap="none">
                <a:solidFill>
                  <a:srgbClr val="000000"/>
                </a:solidFill>
                <a:latin typeface="Calibri"/>
                <a:ea typeface="Calibri"/>
                <a:cs typeface="Calibri"/>
                <a:sym typeface="Calibri"/>
              </a:rPr>
              <a:t>for each statement below. </a:t>
            </a:r>
            <a:endParaRPr/>
          </a:p>
        </p:txBody>
      </p:sp>
      <p:sp>
        <p:nvSpPr>
          <p:cNvPr id="198" name="Google Shape;198;p36"/>
          <p:cNvSpPr/>
          <p:nvPr/>
        </p:nvSpPr>
        <p:spPr>
          <a:xfrm>
            <a:off x="1520956" y="2237080"/>
            <a:ext cx="7635923" cy="1792558"/>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p36"/>
          <p:cNvSpPr txBox="1"/>
          <p:nvPr/>
        </p:nvSpPr>
        <p:spPr>
          <a:xfrm>
            <a:off x="1520956" y="4271555"/>
            <a:ext cx="951200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2. Are you able to explain </a:t>
            </a:r>
            <a:r>
              <a:rPr lang="es-MX" sz="1600" b="0" i="1" u="none" strike="noStrike" cap="none">
                <a:solidFill>
                  <a:srgbClr val="000000"/>
                </a:solidFill>
                <a:latin typeface="Calibri"/>
                <a:ea typeface="Calibri"/>
                <a:cs typeface="Calibri"/>
                <a:sym typeface="Calibri"/>
              </a:rPr>
              <a:t>HTML colour coding</a:t>
            </a:r>
            <a:r>
              <a:rPr lang="es-MX" sz="1600" b="0" i="0" u="none" strike="noStrike" cap="none">
                <a:solidFill>
                  <a:srgbClr val="000000"/>
                </a:solidFill>
                <a:latin typeface="Calibri"/>
                <a:ea typeface="Calibri"/>
                <a:cs typeface="Calibri"/>
                <a:sym typeface="Calibri"/>
              </a:rPr>
              <a:t>? Write one sentences and discuss with your partners and teacher. </a:t>
            </a:r>
            <a:endParaRPr sz="1600" b="0" i="0" u="none" strike="noStrike" cap="none">
              <a:solidFill>
                <a:srgbClr val="000000"/>
              </a:solidFill>
              <a:latin typeface="Calibri"/>
              <a:ea typeface="Calibri"/>
              <a:cs typeface="Calibri"/>
              <a:sym typeface="Calibri"/>
            </a:endParaRPr>
          </a:p>
        </p:txBody>
      </p:sp>
      <p:sp>
        <p:nvSpPr>
          <p:cNvPr id="200" name="Google Shape;200;p36"/>
          <p:cNvSpPr/>
          <p:nvPr/>
        </p:nvSpPr>
        <p:spPr>
          <a:xfrm>
            <a:off x="1520956" y="4691337"/>
            <a:ext cx="7635923" cy="684411"/>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36"/>
          <p:cNvSpPr txBox="1"/>
          <p:nvPr/>
        </p:nvSpPr>
        <p:spPr>
          <a:xfrm>
            <a:off x="1795369" y="2432390"/>
            <a:ext cx="7454699" cy="13849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400"/>
              <a:buFont typeface="Arial"/>
              <a:buAutoNum type="alphaLcParenR"/>
            </a:pPr>
            <a:r>
              <a:rPr lang="es-MX" sz="1400" b="0" i="0" u="none" strike="noStrike" cap="none">
                <a:solidFill>
                  <a:srgbClr val="000000"/>
                </a:solidFill>
                <a:latin typeface="Calibri"/>
                <a:ea typeface="Calibri"/>
                <a:cs typeface="Calibri"/>
                <a:sym typeface="Calibri"/>
              </a:rPr>
              <a:t>Each HTML code contains symbol </a:t>
            </a:r>
            <a:r>
              <a:rPr lang="es-MX" sz="1400" b="0" i="0" u="sng" strike="noStrike" cap="none">
                <a:solidFill>
                  <a:srgbClr val="000000"/>
                </a:solidFill>
                <a:latin typeface="Calibri"/>
                <a:ea typeface="Calibri"/>
                <a:cs typeface="Calibri"/>
                <a:sym typeface="Calibri"/>
              </a:rPr>
              <a:t>"#" and 6 letters or numbers</a:t>
            </a:r>
            <a:r>
              <a:rPr lang="es-MX" sz="1400" b="0" i="0" u="none" strike="noStrike" cap="none">
                <a:solidFill>
                  <a:srgbClr val="000000"/>
                </a:solidFill>
                <a:latin typeface="Calibri"/>
                <a:ea typeface="Calibri"/>
                <a:cs typeface="Calibri"/>
                <a:sym typeface="Calibri"/>
              </a:rPr>
              <a:t>                	</a:t>
            </a:r>
            <a:r>
              <a:rPr lang="es-MX" sz="1400" b="1" i="0" u="none" strike="noStrike" cap="none">
                <a:solidFill>
                  <a:srgbClr val="000000"/>
                </a:solidFill>
                <a:latin typeface="Calibri"/>
                <a:ea typeface="Calibri"/>
                <a:cs typeface="Calibri"/>
                <a:sym typeface="Calibri"/>
              </a:rPr>
              <a:t>T        F</a:t>
            </a:r>
            <a:r>
              <a:rPr lang="es-MX" sz="1400" b="0" i="1"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400"/>
              <a:buFont typeface="Arial"/>
              <a:buAutoNum type="alphaLcParenR"/>
            </a:pPr>
            <a:r>
              <a:rPr lang="es-MX" sz="1400" b="0" i="0" u="none" strike="noStrike" cap="none">
                <a:solidFill>
                  <a:srgbClr val="000000"/>
                </a:solidFill>
                <a:latin typeface="Calibri"/>
                <a:ea typeface="Calibri"/>
                <a:cs typeface="Calibri"/>
                <a:sym typeface="Calibri"/>
              </a:rPr>
              <a:t>HTML code contains numbers in hexadecimal numeral system	 	</a:t>
            </a:r>
            <a:r>
              <a:rPr lang="es-MX" sz="1400" b="1" i="0" u="none" strike="noStrike" cap="none">
                <a:solidFill>
                  <a:srgbClr val="000000"/>
                </a:solidFill>
                <a:latin typeface="Calibri"/>
                <a:ea typeface="Calibri"/>
                <a:cs typeface="Calibri"/>
                <a:sym typeface="Calibri"/>
              </a:rPr>
              <a:t>T        F</a:t>
            </a:r>
            <a:endParaRPr/>
          </a:p>
          <a:p>
            <a:pPr marL="342900" marR="0" lvl="0" indent="-342900" algn="l" rtl="0">
              <a:lnSpc>
                <a:spcPct val="150000"/>
              </a:lnSpc>
              <a:spcBef>
                <a:spcPts val="0"/>
              </a:spcBef>
              <a:spcAft>
                <a:spcPts val="0"/>
              </a:spcAft>
              <a:buClr>
                <a:srgbClr val="000000"/>
              </a:buClr>
              <a:buSzPts val="1400"/>
              <a:buFont typeface="Arial"/>
              <a:buAutoNum type="alphaLcParenR"/>
            </a:pPr>
            <a:r>
              <a:rPr lang="es-MX" sz="1400" b="0" i="0" u="none" strike="noStrike" cap="none">
                <a:solidFill>
                  <a:schemeClr val="dk1"/>
                </a:solidFill>
                <a:latin typeface="Calibri"/>
                <a:ea typeface="Calibri"/>
                <a:cs typeface="Calibri"/>
                <a:sym typeface="Calibri"/>
              </a:rPr>
              <a:t>Combining the intensity of </a:t>
            </a:r>
            <a:r>
              <a:rPr lang="es-MX" sz="1400" b="1" i="0" u="none" strike="noStrike" cap="none">
                <a:solidFill>
                  <a:schemeClr val="dk1"/>
                </a:solidFill>
                <a:latin typeface="Calibri"/>
                <a:ea typeface="Calibri"/>
                <a:cs typeface="Calibri"/>
                <a:sym typeface="Calibri"/>
              </a:rPr>
              <a:t>red, green </a:t>
            </a:r>
            <a:r>
              <a:rPr lang="es-MX" sz="1400" b="0" i="0" u="none" strike="noStrike" cap="none">
                <a:solidFill>
                  <a:schemeClr val="dk1"/>
                </a:solidFill>
                <a:latin typeface="Calibri"/>
                <a:ea typeface="Calibri"/>
                <a:cs typeface="Calibri"/>
                <a:sym typeface="Calibri"/>
              </a:rPr>
              <a:t>and</a:t>
            </a:r>
            <a:r>
              <a:rPr lang="es-MX" sz="1400" b="1" i="0" u="none" strike="noStrike" cap="none">
                <a:solidFill>
                  <a:schemeClr val="dk1"/>
                </a:solidFill>
                <a:latin typeface="Calibri"/>
                <a:ea typeface="Calibri"/>
                <a:cs typeface="Calibri"/>
                <a:sym typeface="Calibri"/>
              </a:rPr>
              <a:t> purple</a:t>
            </a:r>
            <a:r>
              <a:rPr lang="es-MX" sz="1400" b="0" i="0" u="none" strike="noStrike" cap="none">
                <a:solidFill>
                  <a:schemeClr val="dk1"/>
                </a:solidFill>
                <a:latin typeface="Calibri"/>
                <a:ea typeface="Calibri"/>
                <a:cs typeface="Calibri"/>
                <a:sym typeface="Calibri"/>
              </a:rPr>
              <a:t>, we can mix almost any colour	</a:t>
            </a:r>
            <a:r>
              <a:rPr lang="es-MX" sz="1400" b="1" i="0" u="none" strike="noStrike" cap="none">
                <a:solidFill>
                  <a:srgbClr val="000000"/>
                </a:solidFill>
                <a:latin typeface="Calibri"/>
                <a:ea typeface="Calibri"/>
                <a:cs typeface="Calibri"/>
                <a:sym typeface="Calibri"/>
              </a:rPr>
              <a:t>T        F</a:t>
            </a:r>
            <a:endParaRPr/>
          </a:p>
          <a:p>
            <a:pPr marL="342900" marR="0" lvl="0" indent="-342900" algn="l" rtl="0">
              <a:lnSpc>
                <a:spcPct val="150000"/>
              </a:lnSpc>
              <a:spcBef>
                <a:spcPts val="0"/>
              </a:spcBef>
              <a:spcAft>
                <a:spcPts val="0"/>
              </a:spcAft>
              <a:buClr>
                <a:srgbClr val="000000"/>
              </a:buClr>
              <a:buSzPts val="1400"/>
              <a:buFont typeface="Arial"/>
              <a:buAutoNum type="alphaLcParenR"/>
            </a:pPr>
            <a:r>
              <a:rPr lang="es-MX" sz="1400" b="0" i="0" u="none" strike="noStrike" cap="none">
                <a:solidFill>
                  <a:schemeClr val="dk1"/>
                </a:solidFill>
                <a:latin typeface="Calibri"/>
                <a:ea typeface="Calibri"/>
                <a:cs typeface="Calibri"/>
                <a:sym typeface="Calibri"/>
              </a:rPr>
              <a:t>Symbols in HTML colour code represents the intensity of </a:t>
            </a:r>
            <a:r>
              <a:rPr lang="es-MX" sz="1400" b="1" i="0" u="none" strike="noStrike" cap="none">
                <a:solidFill>
                  <a:schemeClr val="dk1"/>
                </a:solidFill>
                <a:latin typeface="Calibri"/>
                <a:ea typeface="Calibri"/>
                <a:cs typeface="Calibri"/>
                <a:sym typeface="Calibri"/>
              </a:rPr>
              <a:t>any</a:t>
            </a:r>
            <a:r>
              <a:rPr lang="es-MX" sz="1400" b="0" i="0" u="none" strike="noStrike" cap="none">
                <a:solidFill>
                  <a:schemeClr val="dk1"/>
                </a:solidFill>
                <a:latin typeface="Calibri"/>
                <a:ea typeface="Calibri"/>
                <a:cs typeface="Calibri"/>
                <a:sym typeface="Calibri"/>
              </a:rPr>
              <a:t> colour		</a:t>
            </a:r>
            <a:r>
              <a:rPr lang="es-MX" sz="1400" b="1" i="0" u="none" strike="noStrike" cap="none">
                <a:solidFill>
                  <a:srgbClr val="000000"/>
                </a:solidFill>
                <a:latin typeface="Calibri"/>
                <a:ea typeface="Calibri"/>
                <a:cs typeface="Calibri"/>
                <a:sym typeface="Calibri"/>
              </a:rPr>
              <a:t>T        F</a:t>
            </a:r>
            <a:endParaRPr sz="1400" b="1"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7" name="Google Shape;207;p37"/>
          <p:cNvSpPr txBox="1"/>
          <p:nvPr/>
        </p:nvSpPr>
        <p:spPr>
          <a:xfrm>
            <a:off x="1576374" y="1180198"/>
            <a:ext cx="9039252"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Language focus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366CA"/>
              </a:buClr>
              <a:buSzPts val="4000"/>
              <a:buFont typeface="Arial"/>
              <a:buNone/>
            </a:pPr>
            <a:r>
              <a:rPr lang="es-MX" sz="2400" b="1" i="0" u="none" strike="noStrike" cap="none">
                <a:solidFill>
                  <a:srgbClr val="3366CA"/>
                </a:solidFill>
                <a:latin typeface="Calibri"/>
                <a:ea typeface="Calibri"/>
                <a:cs typeface="Calibri"/>
                <a:sym typeface="Calibri"/>
              </a:rPr>
              <a:t>Adjectives</a:t>
            </a:r>
            <a:endParaRPr sz="2400" b="0" i="0" u="none" strike="noStrike" cap="none">
              <a:solidFill>
                <a:srgbClr val="000000"/>
              </a:solidFill>
              <a:latin typeface="Arial"/>
              <a:ea typeface="Arial"/>
              <a:cs typeface="Arial"/>
              <a:sym typeface="Arial"/>
            </a:endParaRPr>
          </a:p>
        </p:txBody>
      </p:sp>
      <p:sp>
        <p:nvSpPr>
          <p:cNvPr id="208" name="Google Shape;208;p37"/>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209" name="Google Shape;209;p37"/>
          <p:cNvSpPr/>
          <p:nvPr/>
        </p:nvSpPr>
        <p:spPr>
          <a:xfrm>
            <a:off x="1576373" y="2473846"/>
            <a:ext cx="4031947" cy="2997314"/>
          </a:xfrm>
          <a:prstGeom prst="roundRect">
            <a:avLst>
              <a:gd name="adj" fmla="val 16667"/>
            </a:avLst>
          </a:prstGeom>
          <a:noFill/>
          <a:ln w="25400" cap="flat" cmpd="sng">
            <a:solidFill>
              <a:srgbClr val="FF0062"/>
            </a:solidFill>
            <a:prstDash val="dash"/>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10" name="Google Shape;210;p37"/>
          <p:cNvPicPr preferRelativeResize="0"/>
          <p:nvPr/>
        </p:nvPicPr>
        <p:blipFill rotWithShape="1">
          <a:blip r:embed="rId4">
            <a:alphaModFix/>
          </a:blip>
          <a:srcRect l="16124" t="30000" r="37000" b="11684"/>
          <a:stretch/>
        </p:blipFill>
        <p:spPr>
          <a:xfrm>
            <a:off x="1874426" y="2703533"/>
            <a:ext cx="3435840" cy="2537940"/>
          </a:xfrm>
          <a:prstGeom prst="rect">
            <a:avLst/>
          </a:prstGeom>
          <a:noFill/>
          <a:ln>
            <a:noFill/>
          </a:ln>
        </p:spPr>
      </p:pic>
      <p:sp>
        <p:nvSpPr>
          <p:cNvPr id="211" name="Google Shape;211;p37"/>
          <p:cNvSpPr/>
          <p:nvPr/>
        </p:nvSpPr>
        <p:spPr>
          <a:xfrm>
            <a:off x="5894146" y="2617457"/>
            <a:ext cx="5276773" cy="2853703"/>
          </a:xfrm>
          <a:prstGeom prst="roundRect">
            <a:avLst>
              <a:gd name="adj" fmla="val 16667"/>
            </a:avLst>
          </a:prstGeom>
          <a:noFill/>
          <a:ln w="25400" cap="flat" cmpd="sng">
            <a:solidFill>
              <a:srgbClr val="3366CA"/>
            </a:solidFill>
            <a:prstDash val="dash"/>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37"/>
          <p:cNvSpPr txBox="1"/>
          <p:nvPr/>
        </p:nvSpPr>
        <p:spPr>
          <a:xfrm>
            <a:off x="5924625" y="3049990"/>
            <a:ext cx="5200575" cy="207745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400"/>
              <a:buFont typeface="Noto Sans Symbols"/>
              <a:buChar char="✔"/>
            </a:pPr>
            <a:r>
              <a:rPr lang="es-MX" sz="1400" b="0" i="0" u="none" strike="noStrike" cap="none">
                <a:solidFill>
                  <a:srgbClr val="000000"/>
                </a:solidFill>
                <a:latin typeface="Calibri"/>
                <a:ea typeface="Calibri"/>
                <a:cs typeface="Calibri"/>
                <a:sym typeface="Calibri"/>
              </a:rPr>
              <a:t>Adjectives go </a:t>
            </a:r>
            <a:r>
              <a:rPr lang="es-MX" sz="1400" b="1" i="0" u="none" strike="noStrike" cap="none">
                <a:solidFill>
                  <a:srgbClr val="000000"/>
                </a:solidFill>
                <a:latin typeface="Calibri"/>
                <a:ea typeface="Calibri"/>
                <a:cs typeface="Calibri"/>
                <a:sym typeface="Calibri"/>
              </a:rPr>
              <a:t>before a noun</a:t>
            </a:r>
            <a:endParaRPr sz="1400" b="1" i="0" u="none" strike="noStrike" cap="none">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1400" b="0" i="0" u="none" strike="noStrike" cap="none">
                <a:solidFill>
                  <a:srgbClr val="000000"/>
                </a:solidFill>
                <a:latin typeface="Calibri"/>
                <a:ea typeface="Calibri"/>
                <a:cs typeface="Calibri"/>
                <a:sym typeface="Calibri"/>
              </a:rPr>
              <a:t>If an adjective begins with </a:t>
            </a:r>
            <a:r>
              <a:rPr lang="es-MX" sz="1400" b="1" i="0" u="none" strike="noStrike" cap="none">
                <a:solidFill>
                  <a:srgbClr val="000000"/>
                </a:solidFill>
                <a:latin typeface="Calibri"/>
                <a:ea typeface="Calibri"/>
                <a:cs typeface="Calibri"/>
                <a:sym typeface="Calibri"/>
              </a:rPr>
              <a:t>a vowel </a:t>
            </a:r>
            <a:r>
              <a:rPr lang="es-MX" sz="1400" b="0" i="0" u="none" strike="noStrike" cap="none">
                <a:solidFill>
                  <a:srgbClr val="000000"/>
                </a:solidFill>
                <a:latin typeface="Calibri"/>
                <a:ea typeface="Calibri"/>
                <a:cs typeface="Calibri"/>
                <a:sym typeface="Calibri"/>
              </a:rPr>
              <a:t>in an </a:t>
            </a:r>
            <a:r>
              <a:rPr lang="es-MX" sz="1400" b="1" i="0" u="none" strike="noStrike" cap="none">
                <a:solidFill>
                  <a:srgbClr val="000000"/>
                </a:solidFill>
                <a:latin typeface="Calibri"/>
                <a:ea typeface="Calibri"/>
                <a:cs typeface="Calibri"/>
                <a:sym typeface="Calibri"/>
              </a:rPr>
              <a:t>adjective + noun phrase </a:t>
            </a:r>
            <a:r>
              <a:rPr lang="es-MX" sz="1400" b="0" i="0" u="none" strike="noStrike" cap="none">
                <a:solidFill>
                  <a:srgbClr val="000000"/>
                </a:solidFill>
                <a:latin typeface="Calibri"/>
                <a:ea typeface="Calibri"/>
                <a:cs typeface="Calibri"/>
                <a:sym typeface="Calibri"/>
              </a:rPr>
              <a:t>we use </a:t>
            </a:r>
            <a:r>
              <a:rPr lang="es-MX" sz="1400" b="1" i="0" u="none" strike="noStrike" cap="none">
                <a:solidFill>
                  <a:srgbClr val="000000"/>
                </a:solidFill>
                <a:latin typeface="Calibri"/>
                <a:ea typeface="Calibri"/>
                <a:cs typeface="Calibri"/>
                <a:sym typeface="Calibri"/>
              </a:rPr>
              <a:t>an</a:t>
            </a:r>
            <a:r>
              <a:rPr lang="es-MX" sz="1600" b="1" i="0" u="none" strike="noStrike" cap="none">
                <a:solidFill>
                  <a:srgbClr val="000000"/>
                </a:solidFill>
                <a:latin typeface="Calibri"/>
                <a:ea typeface="Calibri"/>
                <a:cs typeface="Calibri"/>
                <a:sym typeface="Calibri"/>
              </a:rPr>
              <a:t>.</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1400" b="0" i="0" u="none" strike="noStrike" cap="none">
                <a:solidFill>
                  <a:srgbClr val="000000"/>
                </a:solidFill>
                <a:latin typeface="Calibri"/>
                <a:ea typeface="Calibri"/>
                <a:cs typeface="Calibri"/>
                <a:sym typeface="Calibri"/>
              </a:rPr>
              <a:t>Adjectives </a:t>
            </a:r>
            <a:r>
              <a:rPr lang="es-MX" sz="1400" b="1" i="0" u="none" strike="noStrike" cap="none">
                <a:solidFill>
                  <a:srgbClr val="000000"/>
                </a:solidFill>
                <a:latin typeface="Calibri"/>
                <a:ea typeface="Calibri"/>
                <a:cs typeface="Calibri"/>
                <a:sym typeface="Calibri"/>
              </a:rPr>
              <a:t>don’t change </a:t>
            </a:r>
            <a:r>
              <a:rPr lang="es-MX" sz="1400" b="0" i="0" u="none" strike="noStrike" cap="none">
                <a:solidFill>
                  <a:srgbClr val="000000"/>
                </a:solidFill>
                <a:latin typeface="Calibri"/>
                <a:ea typeface="Calibri"/>
                <a:cs typeface="Calibri"/>
                <a:sym typeface="Calibri"/>
              </a:rPr>
              <a:t>before a plural noun</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1400" b="0" i="0" u="none" strike="noStrike" cap="none">
                <a:solidFill>
                  <a:srgbClr val="000000"/>
                </a:solidFill>
                <a:latin typeface="Calibri"/>
                <a:ea typeface="Calibri"/>
                <a:cs typeface="Calibri"/>
                <a:sym typeface="Calibri"/>
              </a:rPr>
              <a:t>We use adjectives </a:t>
            </a:r>
            <a:r>
              <a:rPr lang="es-MX" sz="1400" b="1" i="0" u="none" strike="noStrike" cap="none">
                <a:solidFill>
                  <a:srgbClr val="000000"/>
                </a:solidFill>
                <a:latin typeface="Calibri"/>
                <a:ea typeface="Calibri"/>
                <a:cs typeface="Calibri"/>
                <a:sym typeface="Calibri"/>
              </a:rPr>
              <a:t>after the verb to be</a:t>
            </a:r>
            <a:endParaRPr/>
          </a:p>
          <a:p>
            <a:pPr marL="285750" marR="0" lvl="0" indent="-285750" algn="l" rtl="0">
              <a:lnSpc>
                <a:spcPct val="150000"/>
              </a:lnSpc>
              <a:spcBef>
                <a:spcPts val="0"/>
              </a:spcBef>
              <a:spcAft>
                <a:spcPts val="0"/>
              </a:spcAft>
              <a:buClr>
                <a:srgbClr val="000000"/>
              </a:buClr>
              <a:buSzPts val="1400"/>
              <a:buFont typeface="Noto Sans Symbols"/>
              <a:buChar char="✔"/>
            </a:pPr>
            <a:r>
              <a:rPr lang="es-MX" sz="1400" b="0" i="0" u="none" strike="noStrike" cap="none">
                <a:solidFill>
                  <a:srgbClr val="000000"/>
                </a:solidFill>
                <a:latin typeface="Calibri"/>
                <a:ea typeface="Calibri"/>
                <a:cs typeface="Calibri"/>
                <a:sym typeface="Calibri"/>
              </a:rPr>
              <a:t>We often use </a:t>
            </a:r>
            <a:r>
              <a:rPr lang="es-MX" sz="1400" b="1" i="0" u="none" strike="noStrike" cap="none">
                <a:solidFill>
                  <a:srgbClr val="000000"/>
                </a:solidFill>
                <a:latin typeface="Calibri"/>
                <a:ea typeface="Calibri"/>
                <a:cs typeface="Calibri"/>
                <a:sym typeface="Calibri"/>
              </a:rPr>
              <a:t>very, really, quite </a:t>
            </a:r>
            <a:r>
              <a:rPr lang="es-MX" sz="1400" b="0" i="0" u="none" strike="noStrike" cap="none">
                <a:solidFill>
                  <a:srgbClr val="000000"/>
                </a:solidFill>
                <a:latin typeface="Calibri"/>
                <a:ea typeface="Calibri"/>
                <a:cs typeface="Calibri"/>
                <a:sym typeface="Calibri"/>
              </a:rPr>
              <a:t>before adjectives</a:t>
            </a:r>
            <a:endParaRPr/>
          </a:p>
        </p:txBody>
      </p:sp>
      <p:sp>
        <p:nvSpPr>
          <p:cNvPr id="213" name="Google Shape;213;p37"/>
          <p:cNvSpPr/>
          <p:nvPr/>
        </p:nvSpPr>
        <p:spPr>
          <a:xfrm>
            <a:off x="5894148" y="2431375"/>
            <a:ext cx="5276772" cy="572895"/>
          </a:xfrm>
          <a:prstGeom prst="roundRect">
            <a:avLst>
              <a:gd name="adj" fmla="val 16667"/>
            </a:avLst>
          </a:prstGeom>
          <a:solidFill>
            <a:srgbClr val="3366CA"/>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s-MX" sz="2000" b="1" i="0" u="none" strike="noStrike" cap="none">
                <a:solidFill>
                  <a:schemeClr val="lt1"/>
                </a:solidFill>
                <a:latin typeface="Arial"/>
                <a:ea typeface="Arial"/>
                <a:cs typeface="Arial"/>
                <a:sym typeface="Arial"/>
              </a:rPr>
              <a:t>Important Rules</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4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9" name="Google Shape;219;p40"/>
          <p:cNvSpPr txBox="1"/>
          <p:nvPr/>
        </p:nvSpPr>
        <p:spPr>
          <a:xfrm>
            <a:off x="1452802" y="2367090"/>
            <a:ext cx="61606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2. Read the text and select the correct adjective options given </a:t>
            </a:r>
            <a:endParaRPr sz="1600" b="0" i="0" u="none" strike="noStrike" cap="none">
              <a:solidFill>
                <a:srgbClr val="000000"/>
              </a:solidFill>
              <a:latin typeface="Calibri"/>
              <a:ea typeface="Calibri"/>
              <a:cs typeface="Calibri"/>
              <a:sym typeface="Calibri"/>
            </a:endParaRPr>
          </a:p>
        </p:txBody>
      </p:sp>
      <p:sp>
        <p:nvSpPr>
          <p:cNvPr id="220" name="Google Shape;220;p40"/>
          <p:cNvSpPr/>
          <p:nvPr/>
        </p:nvSpPr>
        <p:spPr>
          <a:xfrm>
            <a:off x="1568711" y="2742641"/>
            <a:ext cx="5751659" cy="3224173"/>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p40"/>
          <p:cNvSpPr/>
          <p:nvPr/>
        </p:nvSpPr>
        <p:spPr>
          <a:xfrm>
            <a:off x="1804273" y="2840972"/>
            <a:ext cx="5139586" cy="3000781"/>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s-MX" sz="1400" b="1" i="1" u="none" strike="noStrike" cap="none">
                <a:solidFill>
                  <a:schemeClr val="dk1"/>
                </a:solidFill>
                <a:latin typeface="Calibri"/>
                <a:ea typeface="Calibri"/>
                <a:cs typeface="Calibri"/>
                <a:sym typeface="Calibri"/>
              </a:rPr>
              <a:t>INTRODUCING V Plus 4.0</a:t>
            </a:r>
            <a:endParaRPr sz="1400" b="0" i="0" u="none" strike="noStrike" cap="none">
              <a:solidFill>
                <a:schemeClr val="dk1"/>
              </a:solidFill>
              <a:latin typeface="Calibri"/>
              <a:ea typeface="Calibri"/>
              <a:cs typeface="Calibri"/>
              <a:sym typeface="Calibri"/>
            </a:endParaRPr>
          </a:p>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We all need the </a:t>
            </a:r>
            <a:r>
              <a:rPr lang="es-MX" sz="1400" b="1" i="0" u="sng" strike="noStrike" cap="none">
                <a:solidFill>
                  <a:schemeClr val="dk1"/>
                </a:solidFill>
                <a:latin typeface="Calibri"/>
                <a:ea typeface="Calibri"/>
                <a:cs typeface="Calibri"/>
                <a:sym typeface="Calibri"/>
              </a:rPr>
              <a:t>a. new/exhausted</a:t>
            </a:r>
            <a:r>
              <a:rPr lang="es-MX" sz="1400" b="1" i="0" u="none" strike="noStrike" cap="none">
                <a:solidFill>
                  <a:schemeClr val="dk1"/>
                </a:solidFill>
                <a:latin typeface="Calibri"/>
                <a:ea typeface="Calibri"/>
                <a:cs typeface="Calibri"/>
                <a:sym typeface="Calibri"/>
              </a:rPr>
              <a:t> </a:t>
            </a:r>
            <a:r>
              <a:rPr lang="es-MX" sz="1400" b="0" i="0" u="none" strike="noStrike" cap="none">
                <a:solidFill>
                  <a:schemeClr val="dk1"/>
                </a:solidFill>
                <a:latin typeface="Calibri"/>
                <a:ea typeface="Calibri"/>
                <a:cs typeface="Calibri"/>
                <a:sym typeface="Calibri"/>
              </a:rPr>
              <a:t>voice processing app </a:t>
            </a:r>
            <a:r>
              <a:rPr lang="es-MX" sz="1400" b="1" i="1" u="none" strike="noStrike" cap="none">
                <a:solidFill>
                  <a:schemeClr val="dk1"/>
                </a:solidFill>
                <a:latin typeface="Calibri"/>
                <a:ea typeface="Calibri"/>
                <a:cs typeface="Calibri"/>
                <a:sym typeface="Calibri"/>
              </a:rPr>
              <a:t>V Plus 4.0</a:t>
            </a:r>
            <a:r>
              <a:rPr lang="es-MX" sz="1400" b="0" i="0" u="none" strike="noStrike" cap="none">
                <a:solidFill>
                  <a:schemeClr val="dk1"/>
                </a:solidFill>
                <a:latin typeface="Calibri"/>
                <a:ea typeface="Calibri"/>
                <a:cs typeface="Calibri"/>
                <a:sym typeface="Calibri"/>
              </a:rPr>
              <a:t>. This new version is </a:t>
            </a:r>
            <a:r>
              <a:rPr lang="es-MX" sz="1400" b="1" i="0" u="sng" strike="noStrike" cap="none">
                <a:solidFill>
                  <a:schemeClr val="dk1"/>
                </a:solidFill>
                <a:latin typeface="Calibri"/>
                <a:ea typeface="Calibri"/>
                <a:cs typeface="Calibri"/>
                <a:sym typeface="Calibri"/>
              </a:rPr>
              <a:t>b. happy/very</a:t>
            </a:r>
            <a:r>
              <a:rPr lang="es-MX" sz="1400" b="0" i="0" u="none" strike="noStrike" cap="none">
                <a:solidFill>
                  <a:schemeClr val="dk1"/>
                </a:solidFill>
                <a:latin typeface="Calibri"/>
                <a:ea typeface="Calibri"/>
                <a:cs typeface="Calibri"/>
                <a:sym typeface="Calibri"/>
              </a:rPr>
              <a:t> recommended. You can record your voice and edit it, using  </a:t>
            </a:r>
            <a:r>
              <a:rPr lang="es-MX" sz="1400" b="1" i="0" u="sng" strike="noStrike" cap="none">
                <a:solidFill>
                  <a:schemeClr val="dk1"/>
                </a:solidFill>
                <a:latin typeface="Calibri"/>
                <a:ea typeface="Calibri"/>
                <a:cs typeface="Calibri"/>
                <a:sym typeface="Calibri"/>
              </a:rPr>
              <a:t>c. a/an</a:t>
            </a:r>
            <a:r>
              <a:rPr lang="es-MX" sz="1400" b="0" i="0" u="none" strike="noStrike" cap="none">
                <a:solidFill>
                  <a:schemeClr val="dk1"/>
                </a:solidFill>
                <a:latin typeface="Calibri"/>
                <a:ea typeface="Calibri"/>
                <a:cs typeface="Calibri"/>
                <a:sym typeface="Calibri"/>
              </a:rPr>
              <a:t> automatic programme… Change your tone of voice with a single click .</a:t>
            </a:r>
            <a:endParaRPr/>
          </a:p>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The app </a:t>
            </a:r>
            <a:r>
              <a:rPr lang="es-MX" sz="1400" b="1" i="1" u="none" strike="noStrike" cap="none">
                <a:solidFill>
                  <a:schemeClr val="dk1"/>
                </a:solidFill>
                <a:latin typeface="Calibri"/>
                <a:ea typeface="Calibri"/>
                <a:cs typeface="Calibri"/>
                <a:sym typeface="Calibri"/>
              </a:rPr>
              <a:t>V Plus 4.0 </a:t>
            </a:r>
            <a:r>
              <a:rPr lang="es-MX" sz="1400" b="0" i="0" u="none" strike="noStrike" cap="none">
                <a:solidFill>
                  <a:schemeClr val="dk1"/>
                </a:solidFill>
                <a:latin typeface="Calibri"/>
                <a:ea typeface="Calibri"/>
                <a:cs typeface="Calibri"/>
                <a:sym typeface="Calibri"/>
              </a:rPr>
              <a:t>lets you browse </a:t>
            </a:r>
            <a:r>
              <a:rPr lang="es-MX" sz="1400" b="1" i="0" u="sng" strike="noStrike" cap="none">
                <a:solidFill>
                  <a:schemeClr val="dk1"/>
                </a:solidFill>
                <a:latin typeface="Calibri"/>
                <a:ea typeface="Calibri"/>
                <a:cs typeface="Calibri"/>
                <a:sym typeface="Calibri"/>
              </a:rPr>
              <a:t>d. frees/free</a:t>
            </a:r>
            <a:r>
              <a:rPr lang="es-MX" sz="1400" b="1" i="0" u="none" strike="noStrike" cap="none">
                <a:solidFill>
                  <a:schemeClr val="dk1"/>
                </a:solidFill>
                <a:latin typeface="Calibri"/>
                <a:ea typeface="Calibri"/>
                <a:cs typeface="Calibri"/>
                <a:sym typeface="Calibri"/>
              </a:rPr>
              <a:t> </a:t>
            </a:r>
            <a:r>
              <a:rPr lang="es-MX" sz="1400" b="0" i="0" u="none" strike="noStrike" cap="none">
                <a:solidFill>
                  <a:schemeClr val="dk1"/>
                </a:solidFill>
                <a:latin typeface="Calibri"/>
                <a:ea typeface="Calibri"/>
                <a:cs typeface="Calibri"/>
                <a:sym typeface="Calibri"/>
              </a:rPr>
              <a:t>options, customize tool bars, and eliminate </a:t>
            </a:r>
            <a:r>
              <a:rPr lang="es-MX" sz="1400" b="1" i="0" u="sng" strike="noStrike" cap="none">
                <a:solidFill>
                  <a:schemeClr val="dk1"/>
                </a:solidFill>
                <a:latin typeface="Calibri"/>
                <a:ea typeface="Calibri"/>
                <a:cs typeface="Calibri"/>
                <a:sym typeface="Calibri"/>
              </a:rPr>
              <a:t>e. old/dirty</a:t>
            </a:r>
            <a:r>
              <a:rPr lang="es-MX" sz="1400" b="1" i="0" u="none" strike="noStrike" cap="none">
                <a:solidFill>
                  <a:schemeClr val="dk1"/>
                </a:solidFill>
                <a:latin typeface="Calibri"/>
                <a:ea typeface="Calibri"/>
                <a:cs typeface="Calibri"/>
                <a:sym typeface="Calibri"/>
              </a:rPr>
              <a:t> </a:t>
            </a:r>
            <a:r>
              <a:rPr lang="es-MX" sz="1400" b="0" i="0" u="none" strike="noStrike" cap="none">
                <a:solidFill>
                  <a:schemeClr val="dk1"/>
                </a:solidFill>
                <a:latin typeface="Calibri"/>
                <a:ea typeface="Calibri"/>
                <a:cs typeface="Calibri"/>
                <a:sym typeface="Calibri"/>
              </a:rPr>
              <a:t>compatibility</a:t>
            </a:r>
            <a:r>
              <a:rPr lang="es-MX" sz="1400" b="1" i="0" u="none" strike="noStrike" cap="none">
                <a:solidFill>
                  <a:schemeClr val="dk1"/>
                </a:solidFill>
                <a:latin typeface="Calibri"/>
                <a:ea typeface="Calibri"/>
                <a:cs typeface="Calibri"/>
                <a:sym typeface="Calibri"/>
              </a:rPr>
              <a:t> </a:t>
            </a:r>
            <a:r>
              <a:rPr lang="es-MX" sz="1400" b="0" i="0" u="none" strike="noStrike" cap="none">
                <a:solidFill>
                  <a:schemeClr val="dk1"/>
                </a:solidFill>
                <a:latin typeface="Calibri"/>
                <a:ea typeface="Calibri"/>
                <a:cs typeface="Calibri"/>
                <a:sym typeface="Calibri"/>
              </a:rPr>
              <a:t>problems. </a:t>
            </a:r>
            <a:endParaRPr/>
          </a:p>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The app </a:t>
            </a:r>
            <a:r>
              <a:rPr lang="es-MX" sz="1400" b="0" i="1" u="none" strike="noStrike" cap="none">
                <a:solidFill>
                  <a:schemeClr val="dk1"/>
                </a:solidFill>
                <a:latin typeface="Calibri"/>
                <a:ea typeface="Calibri"/>
                <a:cs typeface="Calibri"/>
                <a:sym typeface="Calibri"/>
              </a:rPr>
              <a:t>V Plus 4.0 </a:t>
            </a:r>
            <a:r>
              <a:rPr lang="es-MX" sz="1400" b="0" i="0" u="none" strike="noStrike" cap="none">
                <a:solidFill>
                  <a:schemeClr val="dk1"/>
                </a:solidFill>
                <a:latin typeface="Calibri"/>
                <a:ea typeface="Calibri"/>
                <a:cs typeface="Calibri"/>
                <a:sym typeface="Calibri"/>
              </a:rPr>
              <a:t> </a:t>
            </a:r>
            <a:r>
              <a:rPr lang="es-MX" sz="1400" b="1" i="0" u="sng" strike="noStrike" cap="none">
                <a:solidFill>
                  <a:schemeClr val="dk1"/>
                </a:solidFill>
                <a:latin typeface="Calibri"/>
                <a:ea typeface="Calibri"/>
                <a:cs typeface="Calibri"/>
                <a:sym typeface="Calibri"/>
              </a:rPr>
              <a:t>f. expensive isn’t/ isn’t expensive</a:t>
            </a:r>
            <a:r>
              <a:rPr lang="es-MX" sz="1400" b="0" i="0" u="none" strike="noStrike" cap="none">
                <a:solidFill>
                  <a:schemeClr val="dk1"/>
                </a:solidFill>
                <a:latin typeface="Calibri"/>
                <a:ea typeface="Calibri"/>
                <a:cs typeface="Calibri"/>
                <a:sym typeface="Calibri"/>
              </a:rPr>
              <a:t>, and you can</a:t>
            </a:r>
            <a:endParaRPr/>
          </a:p>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register for a 30 day free trial!</a:t>
            </a:r>
            <a:endParaRPr sz="1400" b="1" i="0" u="sng" strike="noStrike" cap="none">
              <a:solidFill>
                <a:schemeClr val="dk1"/>
              </a:solidFill>
              <a:latin typeface="Calibri"/>
              <a:ea typeface="Calibri"/>
              <a:cs typeface="Calibri"/>
              <a:sym typeface="Calibri"/>
            </a:endParaRPr>
          </a:p>
        </p:txBody>
      </p:sp>
      <p:sp>
        <p:nvSpPr>
          <p:cNvPr id="222" name="Google Shape;222;p40"/>
          <p:cNvSpPr txBox="1"/>
          <p:nvPr/>
        </p:nvSpPr>
        <p:spPr>
          <a:xfrm>
            <a:off x="7914075" y="5449068"/>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Charlotte May</a:t>
            </a:r>
            <a:endParaRPr sz="800" b="0" i="0" u="none" strike="noStrike" cap="none">
              <a:solidFill>
                <a:srgbClr val="000000"/>
              </a:solidFill>
              <a:latin typeface="Arial"/>
              <a:ea typeface="Arial"/>
              <a:cs typeface="Arial"/>
              <a:sym typeface="Arial"/>
            </a:endParaRPr>
          </a:p>
        </p:txBody>
      </p:sp>
      <p:sp>
        <p:nvSpPr>
          <p:cNvPr id="223" name="Google Shape;223;p40"/>
          <p:cNvSpPr txBox="1"/>
          <p:nvPr/>
        </p:nvSpPr>
        <p:spPr>
          <a:xfrm>
            <a:off x="1568710" y="6034629"/>
            <a:ext cx="639877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3. Check your answers with your teacher and identify the rule in each case.</a:t>
            </a:r>
            <a:endParaRPr sz="1600" b="0" i="0" u="none" strike="noStrike" cap="none">
              <a:solidFill>
                <a:srgbClr val="000000"/>
              </a:solidFill>
              <a:latin typeface="Calibri"/>
              <a:ea typeface="Calibri"/>
              <a:cs typeface="Calibri"/>
              <a:sym typeface="Calibri"/>
            </a:endParaRPr>
          </a:p>
        </p:txBody>
      </p:sp>
      <p:sp>
        <p:nvSpPr>
          <p:cNvPr id="224" name="Google Shape;224;p40"/>
          <p:cNvSpPr txBox="1"/>
          <p:nvPr/>
        </p:nvSpPr>
        <p:spPr>
          <a:xfrm>
            <a:off x="1452802" y="1492575"/>
            <a:ext cx="61606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1. Scan the text, and find the antonyms of the adjectives underlined.</a:t>
            </a:r>
            <a:endParaRPr sz="1600" b="0" i="0" u="none" strike="noStrike" cap="none">
              <a:solidFill>
                <a:srgbClr val="000000"/>
              </a:solidFill>
              <a:latin typeface="Calibri"/>
              <a:ea typeface="Calibri"/>
              <a:cs typeface="Calibri"/>
              <a:sym typeface="Calibri"/>
            </a:endParaRPr>
          </a:p>
        </p:txBody>
      </p:sp>
      <p:sp>
        <p:nvSpPr>
          <p:cNvPr id="225" name="Google Shape;225;p40"/>
          <p:cNvSpPr/>
          <p:nvPr/>
        </p:nvSpPr>
        <p:spPr>
          <a:xfrm>
            <a:off x="1637987" y="1798198"/>
            <a:ext cx="50494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a. New</a:t>
            </a:r>
            <a:endParaRPr/>
          </a:p>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b. exhausted</a:t>
            </a:r>
            <a:endParaRPr/>
          </a:p>
        </p:txBody>
      </p:sp>
      <p:sp>
        <p:nvSpPr>
          <p:cNvPr id="226" name="Google Shape;226;p40"/>
          <p:cNvSpPr/>
          <p:nvPr/>
        </p:nvSpPr>
        <p:spPr>
          <a:xfrm>
            <a:off x="3286571" y="1784785"/>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c. happy</a:t>
            </a:r>
            <a:endParaRPr sz="1400" b="1"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d. Free</a:t>
            </a:r>
            <a:endParaRPr sz="1400" b="1" i="0" u="sng" strike="noStrike" cap="none">
              <a:solidFill>
                <a:schemeClr val="dk1"/>
              </a:solidFill>
              <a:latin typeface="Calibri"/>
              <a:ea typeface="Calibri"/>
              <a:cs typeface="Calibri"/>
              <a:sym typeface="Calibri"/>
            </a:endParaRPr>
          </a:p>
        </p:txBody>
      </p:sp>
      <p:sp>
        <p:nvSpPr>
          <p:cNvPr id="227" name="Google Shape;227;p40"/>
          <p:cNvSpPr/>
          <p:nvPr/>
        </p:nvSpPr>
        <p:spPr>
          <a:xfrm>
            <a:off x="4992416" y="1785964"/>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e. old</a:t>
            </a:r>
            <a:endParaRPr/>
          </a:p>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f. dirty</a:t>
            </a:r>
            <a:endParaRPr sz="1400" b="1" i="0" u="sng" strike="noStrike" cap="none">
              <a:solidFill>
                <a:schemeClr val="dk1"/>
              </a:solidFill>
              <a:latin typeface="Calibri"/>
              <a:ea typeface="Calibri"/>
              <a:cs typeface="Calibri"/>
              <a:sym typeface="Calibri"/>
            </a:endParaRPr>
          </a:p>
        </p:txBody>
      </p:sp>
      <p:sp>
        <p:nvSpPr>
          <p:cNvPr id="228" name="Google Shape;228;p40"/>
          <p:cNvSpPr/>
          <p:nvPr/>
        </p:nvSpPr>
        <p:spPr>
          <a:xfrm>
            <a:off x="5946698" y="1770861"/>
            <a:ext cx="11031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sng" strike="noStrike" cap="none">
                <a:solidFill>
                  <a:schemeClr val="dk1"/>
                </a:solidFill>
                <a:latin typeface="Calibri"/>
                <a:ea typeface="Calibri"/>
                <a:cs typeface="Calibri"/>
                <a:sym typeface="Calibri"/>
              </a:rPr>
              <a:t>g. expensive</a:t>
            </a:r>
            <a:endParaRPr sz="1400" b="0" i="0" u="none" strike="noStrike" cap="none">
              <a:solidFill>
                <a:srgbClr val="000000"/>
              </a:solidFill>
              <a:latin typeface="Arial"/>
              <a:ea typeface="Arial"/>
              <a:cs typeface="Arial"/>
              <a:sym typeface="Arial"/>
            </a:endParaRPr>
          </a:p>
        </p:txBody>
      </p:sp>
      <p:pic>
        <p:nvPicPr>
          <p:cNvPr id="229" name="Google Shape;229;p40" descr="Mujer Con Sudadera Rosa Sentada En Un Banco De Madera Marrón"/>
          <p:cNvPicPr preferRelativeResize="0"/>
          <p:nvPr/>
        </p:nvPicPr>
        <p:blipFill rotWithShape="1">
          <a:blip r:embed="rId4">
            <a:alphaModFix/>
          </a:blip>
          <a:srcRect t="19066" b="1"/>
          <a:stretch/>
        </p:blipFill>
        <p:spPr>
          <a:xfrm>
            <a:off x="7967490" y="1238949"/>
            <a:ext cx="3453116" cy="4192091"/>
          </a:xfrm>
          <a:prstGeom prst="rect">
            <a:avLst/>
          </a:prstGeom>
          <a:noFill/>
          <a:ln>
            <a:noFill/>
          </a:ln>
        </p:spPr>
      </p:pic>
      <p:sp>
        <p:nvSpPr>
          <p:cNvPr id="230" name="Google Shape;230;p40"/>
          <p:cNvSpPr txBox="1"/>
          <p:nvPr/>
        </p:nvSpPr>
        <p:spPr>
          <a:xfrm>
            <a:off x="1111511" y="934143"/>
            <a:ext cx="90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Practi</a:t>
            </a:r>
            <a:r>
              <a:rPr lang="es-MX" sz="4000" b="1">
                <a:solidFill>
                  <a:srgbClr val="3366CA"/>
                </a:solidFill>
                <a:latin typeface="Calibri"/>
                <a:ea typeface="Calibri"/>
                <a:cs typeface="Calibri"/>
                <a:sym typeface="Calibri"/>
              </a:rPr>
              <a:t>c</a:t>
            </a:r>
            <a:r>
              <a:rPr lang="es-MX" sz="4000" b="1" i="0" u="none" strike="noStrike" cap="none">
                <a:solidFill>
                  <a:srgbClr val="3366CA"/>
                </a:solidFill>
                <a:latin typeface="Calibri"/>
                <a:ea typeface="Calibri"/>
                <a:cs typeface="Calibri"/>
                <a:sym typeface="Calibri"/>
              </a:rPr>
              <a:t>e</a:t>
            </a:r>
            <a:endParaRPr sz="4000" b="1" i="0" u="none" strike="noStrike" cap="none">
              <a:solidFill>
                <a:srgbClr val="3366CA"/>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13"/>
          <p:cNvPicPr preferRelativeResize="0"/>
          <p:nvPr/>
        </p:nvPicPr>
        <p:blipFill rotWithShape="1">
          <a:blip r:embed="rId3">
            <a:alphaModFix/>
          </a:blip>
          <a:srcRect/>
          <a:stretch/>
        </p:blipFill>
        <p:spPr>
          <a:xfrm>
            <a:off x="16042" y="0"/>
            <a:ext cx="12192000" cy="6858000"/>
          </a:xfrm>
          <a:prstGeom prst="rect">
            <a:avLst/>
          </a:prstGeom>
          <a:noFill/>
          <a:ln>
            <a:noFill/>
          </a:ln>
        </p:spPr>
      </p:pic>
      <p:sp>
        <p:nvSpPr>
          <p:cNvPr id="236" name="Google Shape;236;p13"/>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237" name="Google Shape;237;p13"/>
          <p:cNvSpPr txBox="1"/>
          <p:nvPr/>
        </p:nvSpPr>
        <p:spPr>
          <a:xfrm>
            <a:off x="1248098" y="4460664"/>
            <a:ext cx="692666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5. Work in pairs/groups. Describe your favourite app using the following model:</a:t>
            </a:r>
            <a:endParaRPr sz="1600" b="0" i="0" u="none" strike="noStrike" cap="none">
              <a:solidFill>
                <a:srgbClr val="000000"/>
              </a:solidFill>
              <a:latin typeface="Calibri"/>
              <a:ea typeface="Calibri"/>
              <a:cs typeface="Calibri"/>
              <a:sym typeface="Calibri"/>
            </a:endParaRPr>
          </a:p>
        </p:txBody>
      </p:sp>
      <p:sp>
        <p:nvSpPr>
          <p:cNvPr id="238" name="Google Shape;238;p13"/>
          <p:cNvSpPr/>
          <p:nvPr/>
        </p:nvSpPr>
        <p:spPr>
          <a:xfrm>
            <a:off x="1801681" y="4885032"/>
            <a:ext cx="5962698" cy="1239022"/>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9" name="Google Shape;239;p13"/>
          <p:cNvSpPr txBox="1"/>
          <p:nvPr/>
        </p:nvSpPr>
        <p:spPr>
          <a:xfrm>
            <a:off x="1190231" y="1635662"/>
            <a:ext cx="616065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4. Put the words in the correct order.</a:t>
            </a:r>
            <a:endParaRPr sz="1600" b="0" i="0" u="none" strike="noStrike" cap="none">
              <a:solidFill>
                <a:srgbClr val="000000"/>
              </a:solidFill>
              <a:latin typeface="Calibri"/>
              <a:ea typeface="Calibri"/>
              <a:cs typeface="Calibri"/>
              <a:sym typeface="Calibri"/>
            </a:endParaRPr>
          </a:p>
        </p:txBody>
      </p:sp>
      <p:sp>
        <p:nvSpPr>
          <p:cNvPr id="240" name="Google Shape;240;p13"/>
          <p:cNvSpPr/>
          <p:nvPr/>
        </p:nvSpPr>
        <p:spPr>
          <a:xfrm>
            <a:off x="2071975" y="4976411"/>
            <a:ext cx="5278910" cy="1061789"/>
          </a:xfrm>
          <a:prstGeom prst="rect">
            <a:avLst/>
          </a:prstGeom>
          <a:noFill/>
          <a:ln>
            <a:noFill/>
          </a:ln>
        </p:spPr>
        <p:txBody>
          <a:bodyPr spcFirstLastPara="1" wrap="square" lIns="91425" tIns="45700" rIns="91425" bIns="45700" anchor="ctr" anchorCtr="0">
            <a:spAutoFit/>
          </a:bodyPr>
          <a:lstStyle/>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My favourite app is______________.  I like it because it has a/an____________ system. It is ______________ easy/difficult to use. </a:t>
            </a:r>
            <a:endParaRPr/>
          </a:p>
          <a:p>
            <a:pPr marL="0" marR="0" lvl="0" indent="0" algn="just" rtl="0">
              <a:lnSpc>
                <a:spcPct val="150000"/>
              </a:lnSpc>
              <a:spcBef>
                <a:spcPts val="0"/>
              </a:spcBef>
              <a:spcAft>
                <a:spcPts val="0"/>
              </a:spcAft>
              <a:buNone/>
            </a:pPr>
            <a:r>
              <a:rPr lang="es-MX" sz="1400" b="0" i="0" u="none" strike="noStrike" cap="none">
                <a:solidFill>
                  <a:schemeClr val="dk1"/>
                </a:solidFill>
                <a:latin typeface="Calibri"/>
                <a:ea typeface="Calibri"/>
                <a:cs typeface="Calibri"/>
                <a:sym typeface="Calibri"/>
              </a:rPr>
              <a:t>I recommend it because it is ______________</a:t>
            </a:r>
            <a:endParaRPr sz="1400" b="0" i="0" u="sng" strike="noStrike" cap="none">
              <a:solidFill>
                <a:schemeClr val="dk1"/>
              </a:solidFill>
              <a:latin typeface="Calibri"/>
              <a:ea typeface="Calibri"/>
              <a:cs typeface="Calibri"/>
              <a:sym typeface="Calibri"/>
            </a:endParaRPr>
          </a:p>
        </p:txBody>
      </p:sp>
      <p:sp>
        <p:nvSpPr>
          <p:cNvPr id="241" name="Google Shape;241;p13"/>
          <p:cNvSpPr/>
          <p:nvPr/>
        </p:nvSpPr>
        <p:spPr>
          <a:xfrm>
            <a:off x="2071975" y="2051090"/>
            <a:ext cx="3975669" cy="2197768"/>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p13"/>
          <p:cNvSpPr/>
          <p:nvPr/>
        </p:nvSpPr>
        <p:spPr>
          <a:xfrm>
            <a:off x="2379763" y="2134331"/>
            <a:ext cx="3975668" cy="2031285"/>
          </a:xfrm>
          <a:prstGeom prst="rect">
            <a:avLst/>
          </a:prstGeom>
          <a:noFill/>
          <a:ln>
            <a:noFill/>
          </a:ln>
        </p:spPr>
        <p:txBody>
          <a:bodyPr spcFirstLastPara="1" wrap="square" lIns="91425" tIns="45700" rIns="91425" bIns="45700" anchor="ctr" anchorCtr="0">
            <a:spAutoFit/>
          </a:bodyPr>
          <a:lstStyle/>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a / app / very / useful </a:t>
            </a:r>
            <a:endParaRPr/>
          </a:p>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 your / app / is / free / ?</a:t>
            </a:r>
            <a:endParaRPr/>
          </a:p>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the system / fast / isn’t / really</a:t>
            </a:r>
            <a:endParaRPr/>
          </a:p>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it / bad / a / app / is /?</a:t>
            </a:r>
            <a:endParaRPr/>
          </a:p>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price / cheap / is / the</a:t>
            </a:r>
            <a:endParaRPr/>
          </a:p>
          <a:p>
            <a:pPr marL="342900" marR="0" lvl="0" indent="-342900" algn="just" rtl="0">
              <a:lnSpc>
                <a:spcPct val="150000"/>
              </a:lnSpc>
              <a:spcBef>
                <a:spcPts val="0"/>
              </a:spcBef>
              <a:spcAft>
                <a:spcPts val="0"/>
              </a:spcAft>
              <a:buClr>
                <a:schemeClr val="dk1"/>
              </a:buClr>
              <a:buSzPts val="1400"/>
              <a:buFont typeface="Arial"/>
              <a:buAutoNum type="alphaLcParenR"/>
            </a:pPr>
            <a:r>
              <a:rPr lang="es-MX" sz="1400" b="0" i="0" u="none" strike="noStrike" cap="none">
                <a:solidFill>
                  <a:schemeClr val="dk1"/>
                </a:solidFill>
                <a:latin typeface="Calibri"/>
                <a:ea typeface="Calibri"/>
                <a:cs typeface="Calibri"/>
                <a:sym typeface="Calibri"/>
              </a:rPr>
              <a:t>Easy to use / app/ this/ an / is</a:t>
            </a:r>
            <a:endParaRPr sz="1400" b="0" i="0" u="none" strike="noStrike" cap="none">
              <a:solidFill>
                <a:schemeClr val="dk1"/>
              </a:solidFill>
              <a:latin typeface="Calibri"/>
              <a:ea typeface="Calibri"/>
              <a:cs typeface="Calibri"/>
              <a:sym typeface="Calibri"/>
            </a:endParaRPr>
          </a:p>
        </p:txBody>
      </p:sp>
      <p:pic>
        <p:nvPicPr>
          <p:cNvPr id="243" name="Google Shape;243;p13" descr="Mujer En Sudadera Con Capucha Gris Con Mascarilla Blanca"/>
          <p:cNvPicPr preferRelativeResize="0"/>
          <p:nvPr/>
        </p:nvPicPr>
        <p:blipFill rotWithShape="1">
          <a:blip r:embed="rId4">
            <a:alphaModFix/>
          </a:blip>
          <a:srcRect t="6209"/>
          <a:stretch/>
        </p:blipFill>
        <p:spPr>
          <a:xfrm>
            <a:off x="8151548" y="1119116"/>
            <a:ext cx="3091702" cy="4349634"/>
          </a:xfrm>
          <a:prstGeom prst="rect">
            <a:avLst/>
          </a:prstGeom>
          <a:noFill/>
          <a:ln>
            <a:noFill/>
          </a:ln>
        </p:spPr>
      </p:pic>
      <p:sp>
        <p:nvSpPr>
          <p:cNvPr id="244" name="Google Shape;244;p13"/>
          <p:cNvSpPr txBox="1"/>
          <p:nvPr/>
        </p:nvSpPr>
        <p:spPr>
          <a:xfrm>
            <a:off x="8034673" y="5468750"/>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Charlotte May on Pexels</a:t>
            </a:r>
            <a:endParaRPr sz="800" b="0" i="0" u="none" strike="noStrike" cap="none">
              <a:solidFill>
                <a:srgbClr val="000000"/>
              </a:solidFill>
              <a:latin typeface="Arial"/>
              <a:ea typeface="Arial"/>
              <a:cs typeface="Arial"/>
              <a:sym typeface="Arial"/>
            </a:endParaRPr>
          </a:p>
        </p:txBody>
      </p:sp>
      <p:sp>
        <p:nvSpPr>
          <p:cNvPr id="245" name="Google Shape;245;p13"/>
          <p:cNvSpPr txBox="1"/>
          <p:nvPr/>
        </p:nvSpPr>
        <p:spPr>
          <a:xfrm>
            <a:off x="1111511" y="934143"/>
            <a:ext cx="90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Practi</a:t>
            </a:r>
            <a:r>
              <a:rPr lang="es-MX" sz="4000" b="1">
                <a:solidFill>
                  <a:srgbClr val="3366CA"/>
                </a:solidFill>
                <a:latin typeface="Calibri"/>
                <a:ea typeface="Calibri"/>
                <a:cs typeface="Calibri"/>
                <a:sym typeface="Calibri"/>
              </a:rPr>
              <a:t>c</a:t>
            </a:r>
            <a:r>
              <a:rPr lang="es-MX" sz="4000" b="1" i="0" u="none" strike="noStrike" cap="none">
                <a:solidFill>
                  <a:srgbClr val="3366CA"/>
                </a:solidFill>
                <a:latin typeface="Calibri"/>
                <a:ea typeface="Calibri"/>
                <a:cs typeface="Calibri"/>
                <a:sym typeface="Calibri"/>
              </a:rPr>
              <a:t>e</a:t>
            </a:r>
            <a:endParaRPr sz="4000" b="1" i="0" u="none" strike="noStrike" cap="none">
              <a:solidFill>
                <a:srgbClr val="3366CA"/>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14"/>
          <p:cNvPicPr preferRelativeResize="0"/>
          <p:nvPr/>
        </p:nvPicPr>
        <p:blipFill rotWithShape="1">
          <a:blip r:embed="rId3">
            <a:alphaModFix/>
          </a:blip>
          <a:srcRect/>
          <a:stretch/>
        </p:blipFill>
        <p:spPr>
          <a:xfrm>
            <a:off x="0" y="-18975"/>
            <a:ext cx="12192000" cy="6858000"/>
          </a:xfrm>
          <a:prstGeom prst="rect">
            <a:avLst/>
          </a:prstGeom>
          <a:noFill/>
          <a:ln>
            <a:noFill/>
          </a:ln>
        </p:spPr>
      </p:pic>
      <p:sp>
        <p:nvSpPr>
          <p:cNvPr id="251" name="Google Shape;251;p14"/>
          <p:cNvSpPr txBox="1"/>
          <p:nvPr/>
        </p:nvSpPr>
        <p:spPr>
          <a:xfrm>
            <a:off x="966461" y="919576"/>
            <a:ext cx="90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Practi</a:t>
            </a:r>
            <a:r>
              <a:rPr lang="es-MX" sz="4000" b="1">
                <a:solidFill>
                  <a:srgbClr val="3366CA"/>
                </a:solidFill>
                <a:latin typeface="Calibri"/>
                <a:ea typeface="Calibri"/>
                <a:cs typeface="Calibri"/>
                <a:sym typeface="Calibri"/>
              </a:rPr>
              <a:t>c</a:t>
            </a:r>
            <a:r>
              <a:rPr lang="es-MX" sz="4000" b="1" i="0" u="none" strike="noStrike" cap="none">
                <a:solidFill>
                  <a:srgbClr val="3366CA"/>
                </a:solidFill>
                <a:latin typeface="Calibri"/>
                <a:ea typeface="Calibri"/>
                <a:cs typeface="Calibri"/>
                <a:sym typeface="Calibri"/>
              </a:rPr>
              <a:t>e</a:t>
            </a:r>
            <a:endParaRPr sz="4000" b="1" i="0" u="none" strike="noStrike" cap="none">
              <a:solidFill>
                <a:srgbClr val="3366CA"/>
              </a:solidFill>
              <a:latin typeface="Calibri"/>
              <a:ea typeface="Calibri"/>
              <a:cs typeface="Calibri"/>
              <a:sym typeface="Calibri"/>
            </a:endParaRPr>
          </a:p>
        </p:txBody>
      </p:sp>
      <p:sp>
        <p:nvSpPr>
          <p:cNvPr id="252" name="Google Shape;252;p14"/>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253" name="Google Shape;253;p14"/>
          <p:cNvSpPr/>
          <p:nvPr/>
        </p:nvSpPr>
        <p:spPr>
          <a:xfrm>
            <a:off x="1111511" y="2583359"/>
            <a:ext cx="4434406" cy="1751515"/>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54" name="Google Shape;254;p14"/>
          <p:cNvPicPr preferRelativeResize="0"/>
          <p:nvPr/>
        </p:nvPicPr>
        <p:blipFill rotWithShape="1">
          <a:blip r:embed="rId4">
            <a:alphaModFix/>
          </a:blip>
          <a:srcRect l="19376" t="47104" r="23281" b="19737"/>
          <a:stretch/>
        </p:blipFill>
        <p:spPr>
          <a:xfrm>
            <a:off x="1219384" y="2728351"/>
            <a:ext cx="4212352" cy="1523896"/>
          </a:xfrm>
          <a:prstGeom prst="rect">
            <a:avLst/>
          </a:prstGeom>
          <a:noFill/>
          <a:ln>
            <a:noFill/>
          </a:ln>
        </p:spPr>
      </p:pic>
      <p:sp>
        <p:nvSpPr>
          <p:cNvPr id="255" name="Google Shape;255;p14"/>
          <p:cNvSpPr txBox="1"/>
          <p:nvPr/>
        </p:nvSpPr>
        <p:spPr>
          <a:xfrm>
            <a:off x="1079860" y="4496164"/>
            <a:ext cx="5614142" cy="907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7. Listen and check. Practise saying the phrases aloud. </a:t>
            </a:r>
            <a:endParaRPr/>
          </a:p>
          <a:p>
            <a:pPr marL="0" marR="0" lvl="0" indent="0" algn="l" rtl="0">
              <a:lnSpc>
                <a:spcPct val="100000"/>
              </a:lnSpc>
              <a:spcBef>
                <a:spcPts val="0"/>
              </a:spcBef>
              <a:spcAft>
                <a:spcPts val="0"/>
              </a:spcAft>
              <a:buClr>
                <a:srgbClr val="000000"/>
              </a:buClr>
              <a:buSzPts val="1050"/>
              <a:buFont typeface="Arial"/>
              <a:buNone/>
            </a:pPr>
            <a:endParaRPr sz="1050" b="1" i="1"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50"/>
              <a:buFont typeface="Arial"/>
              <a:buNone/>
            </a:pPr>
            <a:r>
              <a:rPr lang="es-MX" sz="1050" b="1" i="1" u="none" strike="noStrike" cap="none">
                <a:solidFill>
                  <a:srgbClr val="000000"/>
                </a:solidFill>
                <a:latin typeface="Calibri"/>
                <a:ea typeface="Calibri"/>
                <a:cs typeface="Calibri"/>
                <a:sym typeface="Calibri"/>
              </a:rPr>
              <a:t>Recording 2.11 New English File</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
        <p:nvSpPr>
          <p:cNvPr id="256" name="Google Shape;256;p14"/>
          <p:cNvSpPr/>
          <p:nvPr/>
        </p:nvSpPr>
        <p:spPr>
          <a:xfrm>
            <a:off x="7102763" y="5319213"/>
            <a:ext cx="6096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href="https://storyset.com/education"&gt;Illustration by Freepik Storyset&lt;/a&gt;</a:t>
            </a:r>
            <a:endParaRPr/>
          </a:p>
        </p:txBody>
      </p:sp>
      <p:pic>
        <p:nvPicPr>
          <p:cNvPr id="257" name="Google Shape;257;p14"/>
          <p:cNvPicPr preferRelativeResize="0"/>
          <p:nvPr/>
        </p:nvPicPr>
        <p:blipFill rotWithShape="1">
          <a:blip r:embed="rId5">
            <a:alphaModFix/>
          </a:blip>
          <a:srcRect/>
          <a:stretch/>
        </p:blipFill>
        <p:spPr>
          <a:xfrm>
            <a:off x="6363440" y="736981"/>
            <a:ext cx="4992796" cy="4992796"/>
          </a:xfrm>
          <a:prstGeom prst="rect">
            <a:avLst/>
          </a:prstGeom>
          <a:noFill/>
          <a:ln>
            <a:noFill/>
          </a:ln>
        </p:spPr>
      </p:pic>
      <p:sp>
        <p:nvSpPr>
          <p:cNvPr id="258" name="Google Shape;258;p14"/>
          <p:cNvSpPr txBox="1"/>
          <p:nvPr/>
        </p:nvSpPr>
        <p:spPr>
          <a:xfrm>
            <a:off x="966461" y="1627422"/>
            <a:ext cx="6949648" cy="10771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6. Make phrases with an adjective and a noun with the </a:t>
            </a:r>
            <a:r>
              <a:rPr lang="es-MX" sz="1600" b="1" i="0" u="none" strike="noStrike" cap="none">
                <a:solidFill>
                  <a:srgbClr val="000000"/>
                </a:solidFill>
                <a:latin typeface="Calibri"/>
                <a:ea typeface="Calibri"/>
                <a:cs typeface="Calibri"/>
                <a:sym typeface="Calibri"/>
              </a:rPr>
              <a:t>same vowel sound</a:t>
            </a:r>
            <a:r>
              <a:rPr lang="es-MX" sz="16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Use </a:t>
            </a:r>
            <a:r>
              <a:rPr lang="es-MX" sz="1600" b="1" i="0" u="none" strike="noStrike" cap="none">
                <a:solidFill>
                  <a:srgbClr val="000000"/>
                </a:solidFill>
                <a:latin typeface="Calibri"/>
                <a:ea typeface="Calibri"/>
                <a:cs typeface="Calibri"/>
                <a:sym typeface="Calibri"/>
              </a:rPr>
              <a:t>a/an</a:t>
            </a:r>
            <a:r>
              <a:rPr lang="es-MX" sz="1600" b="0" i="0" u="none" strike="noStrike" cap="none">
                <a:solidFill>
                  <a:srgbClr val="000000"/>
                </a:solidFill>
                <a:latin typeface="Calibri"/>
                <a:ea typeface="Calibri"/>
                <a:cs typeface="Calibri"/>
                <a:sym typeface="Calibri"/>
              </a:rPr>
              <a:t> with </a:t>
            </a:r>
            <a:r>
              <a:rPr lang="es-MX" sz="1600" b="1" i="0" u="none" strike="noStrike" cap="none">
                <a:solidFill>
                  <a:srgbClr val="000000"/>
                </a:solidFill>
                <a:latin typeface="Calibri"/>
                <a:ea typeface="Calibri"/>
                <a:cs typeface="Calibri"/>
                <a:sym typeface="Calibri"/>
              </a:rPr>
              <a:t>singular nouns</a:t>
            </a:r>
            <a:r>
              <a:rPr lang="es-MX" sz="1600" b="0" i="0" u="none" strike="noStrike" cap="none">
                <a:solidFill>
                  <a:srgbClr val="000000"/>
                </a:solidFill>
                <a:latin typeface="Calibri"/>
                <a:ea typeface="Calibri"/>
                <a:cs typeface="Calibri"/>
                <a:sym typeface="Calibri"/>
              </a:rPr>
              <a:t>.</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s-MX" sz="1600" b="1" i="1" u="none" strike="noStrike" cap="none">
                <a:solidFill>
                  <a:srgbClr val="000000"/>
                </a:solidFill>
                <a:latin typeface="Calibri"/>
                <a:ea typeface="Calibri"/>
                <a:cs typeface="Calibri"/>
                <a:sym typeface="Calibri"/>
              </a:rPr>
              <a:t>Example: A big city.</a:t>
            </a: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pic>
        <p:nvPicPr>
          <p:cNvPr id="259" name="Google Shape;259;p14"/>
          <p:cNvPicPr preferRelativeResize="0"/>
          <p:nvPr/>
        </p:nvPicPr>
        <p:blipFill rotWithShape="1">
          <a:blip r:embed="rId6">
            <a:alphaModFix/>
          </a:blip>
          <a:srcRect/>
          <a:stretch/>
        </p:blipFill>
        <p:spPr>
          <a:xfrm>
            <a:off x="5906580" y="4496164"/>
            <a:ext cx="378840" cy="378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5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5" name="Google Shape;265;p39"/>
          <p:cNvSpPr txBox="1"/>
          <p:nvPr/>
        </p:nvSpPr>
        <p:spPr>
          <a:xfrm>
            <a:off x="949743" y="1110163"/>
            <a:ext cx="903925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Vocabulary game </a:t>
            </a:r>
            <a:endParaRPr sz="1400" b="0" i="0" u="none" strike="noStrike" cap="none">
              <a:solidFill>
                <a:srgbClr val="000000"/>
              </a:solidFill>
              <a:latin typeface="Arial"/>
              <a:ea typeface="Arial"/>
              <a:cs typeface="Arial"/>
              <a:sym typeface="Arial"/>
            </a:endParaRPr>
          </a:p>
        </p:txBody>
      </p:sp>
      <p:sp>
        <p:nvSpPr>
          <p:cNvPr id="266" name="Google Shape;266;p39"/>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pic>
        <p:nvPicPr>
          <p:cNvPr id="267" name="Google Shape;267;p39"/>
          <p:cNvPicPr preferRelativeResize="0"/>
          <p:nvPr/>
        </p:nvPicPr>
        <p:blipFill rotWithShape="1">
          <a:blip r:embed="rId4">
            <a:alphaModFix/>
          </a:blip>
          <a:srcRect/>
          <a:stretch/>
        </p:blipFill>
        <p:spPr>
          <a:xfrm>
            <a:off x="7272165" y="2182292"/>
            <a:ext cx="3048000" cy="3048000"/>
          </a:xfrm>
          <a:prstGeom prst="rect">
            <a:avLst/>
          </a:prstGeom>
          <a:noFill/>
          <a:ln>
            <a:noFill/>
          </a:ln>
        </p:spPr>
      </p:pic>
      <p:pic>
        <p:nvPicPr>
          <p:cNvPr id="268" name="Google Shape;268;p39"/>
          <p:cNvPicPr preferRelativeResize="0"/>
          <p:nvPr/>
        </p:nvPicPr>
        <p:blipFill rotWithShape="1">
          <a:blip r:embed="rId5">
            <a:alphaModFix/>
          </a:blip>
          <a:srcRect/>
          <a:stretch/>
        </p:blipFill>
        <p:spPr>
          <a:xfrm>
            <a:off x="1229792" y="1904900"/>
            <a:ext cx="4866208" cy="4866208"/>
          </a:xfrm>
          <a:prstGeom prst="rect">
            <a:avLst/>
          </a:prstGeom>
          <a:noFill/>
          <a:ln>
            <a:noFill/>
          </a:ln>
        </p:spPr>
      </p:pic>
      <p:sp>
        <p:nvSpPr>
          <p:cNvPr id="269" name="Google Shape;269;p39"/>
          <p:cNvSpPr/>
          <p:nvPr/>
        </p:nvSpPr>
        <p:spPr>
          <a:xfrm>
            <a:off x="1917065" y="6057052"/>
            <a:ext cx="349166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href="https://storyset.com/online"&gt;Illustration by Freepik Storyset&lt;/a&gt;</a:t>
            </a:r>
            <a:endParaRPr/>
          </a:p>
        </p:txBody>
      </p:sp>
      <p:sp>
        <p:nvSpPr>
          <p:cNvPr id="270" name="Google Shape;270;p39"/>
          <p:cNvSpPr txBox="1"/>
          <p:nvPr/>
        </p:nvSpPr>
        <p:spPr>
          <a:xfrm>
            <a:off x="949743" y="1920702"/>
            <a:ext cx="616065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1. Scan the following code and practice vocabulary of strong adjectives! </a:t>
            </a:r>
            <a:endParaRPr/>
          </a:p>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2. Scroll down to listen to the pronunciation and repeat.</a:t>
            </a:r>
            <a:endParaRPr sz="1600" b="0" i="0" u="none" strike="noStrike" cap="none">
              <a:solidFill>
                <a:srgbClr val="000000"/>
              </a:solidFill>
              <a:latin typeface="Calibri"/>
              <a:ea typeface="Calibri"/>
              <a:cs typeface="Calibri"/>
              <a:sym typeface="Calibri"/>
            </a:endParaRPr>
          </a:p>
        </p:txBody>
      </p:sp>
      <p:pic>
        <p:nvPicPr>
          <p:cNvPr id="271" name="Google Shape;271;p39"/>
          <p:cNvPicPr preferRelativeResize="0"/>
          <p:nvPr/>
        </p:nvPicPr>
        <p:blipFill rotWithShape="1">
          <a:blip r:embed="rId6">
            <a:alphaModFix/>
          </a:blip>
          <a:srcRect/>
          <a:stretch/>
        </p:blipFill>
        <p:spPr>
          <a:xfrm>
            <a:off x="5029886" y="1344541"/>
            <a:ext cx="378840" cy="378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7" name="Google Shape;277;p15"/>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278" name="Google Shape;278;p15"/>
          <p:cNvSpPr txBox="1"/>
          <p:nvPr/>
        </p:nvSpPr>
        <p:spPr>
          <a:xfrm>
            <a:off x="907981" y="1832075"/>
            <a:ext cx="400521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pic>
        <p:nvPicPr>
          <p:cNvPr id="279" name="Google Shape;279;p15"/>
          <p:cNvPicPr preferRelativeResize="0"/>
          <p:nvPr/>
        </p:nvPicPr>
        <p:blipFill rotWithShape="1">
          <a:blip r:embed="rId4">
            <a:alphaModFix/>
          </a:blip>
          <a:srcRect l="16343" t="24641" r="38482" b="5789"/>
          <a:stretch/>
        </p:blipFill>
        <p:spPr>
          <a:xfrm>
            <a:off x="5547747" y="1732184"/>
            <a:ext cx="4164373" cy="3807847"/>
          </a:xfrm>
          <a:prstGeom prst="rect">
            <a:avLst/>
          </a:prstGeom>
          <a:noFill/>
          <a:ln>
            <a:noFill/>
          </a:ln>
        </p:spPr>
      </p:pic>
      <p:sp>
        <p:nvSpPr>
          <p:cNvPr id="280" name="Google Shape;280;p15"/>
          <p:cNvSpPr txBox="1"/>
          <p:nvPr/>
        </p:nvSpPr>
        <p:spPr>
          <a:xfrm>
            <a:off x="737503" y="1097027"/>
            <a:ext cx="903925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Pronunciation focus </a:t>
            </a:r>
            <a:endParaRPr sz="1400" b="0" i="0" u="none" strike="noStrike" cap="none">
              <a:solidFill>
                <a:srgbClr val="000000"/>
              </a:solidFill>
              <a:latin typeface="Arial"/>
              <a:ea typeface="Arial"/>
              <a:cs typeface="Arial"/>
              <a:sym typeface="Arial"/>
            </a:endParaRPr>
          </a:p>
        </p:txBody>
      </p:sp>
      <p:sp>
        <p:nvSpPr>
          <p:cNvPr id="281" name="Google Shape;281;p15"/>
          <p:cNvSpPr/>
          <p:nvPr/>
        </p:nvSpPr>
        <p:spPr>
          <a:xfrm>
            <a:off x="907981" y="1845205"/>
            <a:ext cx="434445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600" b="0" i="0" u="none" strike="noStrike" cap="none">
                <a:solidFill>
                  <a:schemeClr val="dk1"/>
                </a:solidFill>
                <a:latin typeface="Calibri"/>
                <a:ea typeface="Calibri"/>
                <a:cs typeface="Calibri"/>
                <a:sym typeface="Calibri"/>
              </a:rPr>
              <a:t>1. Listen to the words and sounds.</a:t>
            </a:r>
            <a:endParaRPr/>
          </a:p>
          <a:p>
            <a:pPr marL="0" marR="0" lvl="0" indent="0" algn="l" rtl="0">
              <a:lnSpc>
                <a:spcPct val="100000"/>
              </a:lnSpc>
              <a:spcBef>
                <a:spcPts val="0"/>
              </a:spcBef>
              <a:spcAft>
                <a:spcPts val="0"/>
              </a:spcAft>
              <a:buNone/>
            </a:pPr>
            <a:r>
              <a:rPr lang="es-MX" sz="1600" b="0" i="0" u="none" strike="noStrike" cap="none">
                <a:solidFill>
                  <a:schemeClr val="dk1"/>
                </a:solidFill>
                <a:latin typeface="Calibri"/>
                <a:ea typeface="Calibri"/>
                <a:cs typeface="Calibri"/>
                <a:sym typeface="Calibri"/>
              </a:rPr>
              <a:t>2. Then listen and repeat. Which sounds are long?</a:t>
            </a:r>
            <a:endParaRPr sz="1600" b="0" i="0" u="none" strike="noStrike" cap="none">
              <a:solidFill>
                <a:srgbClr val="000000"/>
              </a:solidFill>
              <a:latin typeface="Arial"/>
              <a:ea typeface="Arial"/>
              <a:cs typeface="Arial"/>
              <a:sym typeface="Arial"/>
            </a:endParaRPr>
          </a:p>
        </p:txBody>
      </p:sp>
      <p:sp>
        <p:nvSpPr>
          <p:cNvPr id="282" name="Google Shape;282;p15"/>
          <p:cNvSpPr/>
          <p:nvPr/>
        </p:nvSpPr>
        <p:spPr>
          <a:xfrm>
            <a:off x="1924914" y="3149230"/>
            <a:ext cx="248696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chemeClr val="dk1"/>
                </a:solidFill>
                <a:latin typeface="Calibri"/>
                <a:ea typeface="Calibri"/>
                <a:cs typeface="Calibri"/>
                <a:sym typeface="Calibri"/>
              </a:rPr>
              <a:t>The English vowels are pronounced in several ways.</a:t>
            </a:r>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283" name="Google Shape;283;p15"/>
          <p:cNvSpPr/>
          <p:nvPr/>
        </p:nvSpPr>
        <p:spPr>
          <a:xfrm>
            <a:off x="1568711" y="2946158"/>
            <a:ext cx="2843164" cy="941736"/>
          </a:xfrm>
          <a:prstGeom prst="ellipse">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5"/>
          <p:cNvSpPr/>
          <p:nvPr/>
        </p:nvSpPr>
        <p:spPr>
          <a:xfrm>
            <a:off x="1864018" y="4387362"/>
            <a:ext cx="24088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chemeClr val="dk1"/>
                </a:solidFill>
                <a:latin typeface="Calibri"/>
                <a:ea typeface="Calibri"/>
                <a:cs typeface="Calibri"/>
                <a:sym typeface="Calibri"/>
              </a:rPr>
              <a:t>The vowels are A, E, I, O, &amp; U.</a:t>
            </a:r>
            <a:endParaRPr sz="1400" b="0" i="0" u="none" strike="noStrike" cap="none">
              <a:solidFill>
                <a:schemeClr val="dk1"/>
              </a:solidFill>
              <a:latin typeface="Calibri"/>
              <a:ea typeface="Calibri"/>
              <a:cs typeface="Calibri"/>
              <a:sym typeface="Calibri"/>
            </a:endParaRPr>
          </a:p>
        </p:txBody>
      </p:sp>
      <p:sp>
        <p:nvSpPr>
          <p:cNvPr id="285" name="Google Shape;285;p15"/>
          <p:cNvSpPr/>
          <p:nvPr/>
        </p:nvSpPr>
        <p:spPr>
          <a:xfrm>
            <a:off x="1568711" y="4069242"/>
            <a:ext cx="2843164" cy="941736"/>
          </a:xfrm>
          <a:prstGeom prst="ellipse">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5"/>
          <p:cNvSpPr/>
          <p:nvPr/>
        </p:nvSpPr>
        <p:spPr>
          <a:xfrm>
            <a:off x="1841875" y="5401584"/>
            <a:ext cx="229683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chemeClr val="dk1"/>
                </a:solidFill>
                <a:latin typeface="Calibri"/>
                <a:ea typeface="Calibri"/>
                <a:cs typeface="Calibri"/>
                <a:sym typeface="Calibri"/>
              </a:rPr>
              <a:t>Sometimes Y is pronounced as I and W substitutes for U. </a:t>
            </a:r>
            <a:endParaRPr sz="1400" b="0" i="0" u="none" strike="noStrike" cap="none">
              <a:solidFill>
                <a:schemeClr val="dk1"/>
              </a:solidFill>
              <a:latin typeface="Calibri"/>
              <a:ea typeface="Calibri"/>
              <a:cs typeface="Calibri"/>
              <a:sym typeface="Calibri"/>
            </a:endParaRPr>
          </a:p>
        </p:txBody>
      </p:sp>
      <p:sp>
        <p:nvSpPr>
          <p:cNvPr id="287" name="Google Shape;287;p15"/>
          <p:cNvSpPr/>
          <p:nvPr/>
        </p:nvSpPr>
        <p:spPr>
          <a:xfrm>
            <a:off x="1568711" y="5192326"/>
            <a:ext cx="2843164" cy="941736"/>
          </a:xfrm>
          <a:prstGeom prst="ellipse">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88" name="Google Shape;288;p15"/>
          <p:cNvPicPr preferRelativeResize="0"/>
          <p:nvPr/>
        </p:nvPicPr>
        <p:blipFill rotWithShape="1">
          <a:blip r:embed="rId5">
            <a:alphaModFix/>
          </a:blip>
          <a:srcRect/>
          <a:stretch/>
        </p:blipFill>
        <p:spPr>
          <a:xfrm>
            <a:off x="5252440" y="1270380"/>
            <a:ext cx="378840" cy="378840"/>
          </a:xfrm>
          <a:prstGeom prst="rect">
            <a:avLst/>
          </a:prstGeom>
          <a:noFill/>
          <a:ln>
            <a:noFill/>
          </a:ln>
        </p:spPr>
      </p:pic>
      <p:sp>
        <p:nvSpPr>
          <p:cNvPr id="289" name="Google Shape;289;p15"/>
          <p:cNvSpPr/>
          <p:nvPr/>
        </p:nvSpPr>
        <p:spPr>
          <a:xfrm>
            <a:off x="1117164" y="2459658"/>
            <a:ext cx="2143536"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200" b="1" i="1" u="none" strike="noStrike" cap="none">
                <a:solidFill>
                  <a:srgbClr val="000000"/>
                </a:solidFill>
                <a:latin typeface="Calibri"/>
                <a:ea typeface="Calibri"/>
                <a:cs typeface="Calibri"/>
                <a:sym typeface="Calibri"/>
              </a:rPr>
              <a:t>Recording 2.9 New English File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5" name="Google Shape;295;p16"/>
          <p:cNvSpPr txBox="1"/>
          <p:nvPr/>
        </p:nvSpPr>
        <p:spPr>
          <a:xfrm>
            <a:off x="949743" y="1110163"/>
            <a:ext cx="903925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Pronunciation game </a:t>
            </a:r>
            <a:endParaRPr sz="1400" b="0" i="0" u="none" strike="noStrike" cap="none">
              <a:solidFill>
                <a:srgbClr val="000000"/>
              </a:solidFill>
              <a:latin typeface="Arial"/>
              <a:ea typeface="Arial"/>
              <a:cs typeface="Arial"/>
              <a:sym typeface="Arial"/>
            </a:endParaRPr>
          </a:p>
        </p:txBody>
      </p:sp>
      <p:sp>
        <p:nvSpPr>
          <p:cNvPr id="296" name="Google Shape;296;p16"/>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297" name="Google Shape;297;p16"/>
          <p:cNvSpPr txBox="1"/>
          <p:nvPr/>
        </p:nvSpPr>
        <p:spPr>
          <a:xfrm>
            <a:off x="949743" y="1920702"/>
            <a:ext cx="616065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1. Scan the following QR code and practice long and short vowels! </a:t>
            </a:r>
            <a:endParaRPr/>
          </a:p>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2. Scroll down to listen to the pronunciation and repeat.</a:t>
            </a:r>
            <a:endParaRPr sz="1600" b="0" i="0" u="none" strike="noStrike" cap="none">
              <a:solidFill>
                <a:srgbClr val="000000"/>
              </a:solidFill>
              <a:latin typeface="Calibri"/>
              <a:ea typeface="Calibri"/>
              <a:cs typeface="Calibri"/>
              <a:sym typeface="Calibri"/>
            </a:endParaRPr>
          </a:p>
        </p:txBody>
      </p:sp>
      <p:pic>
        <p:nvPicPr>
          <p:cNvPr id="298" name="Google Shape;298;p16"/>
          <p:cNvPicPr preferRelativeResize="0"/>
          <p:nvPr/>
        </p:nvPicPr>
        <p:blipFill rotWithShape="1">
          <a:blip r:embed="rId4">
            <a:alphaModFix/>
          </a:blip>
          <a:srcRect/>
          <a:stretch/>
        </p:blipFill>
        <p:spPr>
          <a:xfrm>
            <a:off x="1229792" y="1904900"/>
            <a:ext cx="4866208" cy="4866208"/>
          </a:xfrm>
          <a:prstGeom prst="rect">
            <a:avLst/>
          </a:prstGeom>
          <a:noFill/>
          <a:ln>
            <a:noFill/>
          </a:ln>
        </p:spPr>
      </p:pic>
      <p:sp>
        <p:nvSpPr>
          <p:cNvPr id="299" name="Google Shape;299;p16"/>
          <p:cNvSpPr/>
          <p:nvPr/>
        </p:nvSpPr>
        <p:spPr>
          <a:xfrm>
            <a:off x="1917065" y="6057052"/>
            <a:ext cx="349166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href="https://storyset.com/online"&gt;Illustration by Freepik Storyset&lt;/a&gt;</a:t>
            </a:r>
            <a:endParaRPr/>
          </a:p>
        </p:txBody>
      </p:sp>
      <p:pic>
        <p:nvPicPr>
          <p:cNvPr id="300" name="Google Shape;300;p16"/>
          <p:cNvPicPr preferRelativeResize="0"/>
          <p:nvPr/>
        </p:nvPicPr>
        <p:blipFill rotWithShape="1">
          <a:blip r:embed="rId5">
            <a:alphaModFix/>
          </a:blip>
          <a:srcRect/>
          <a:stretch/>
        </p:blipFill>
        <p:spPr>
          <a:xfrm>
            <a:off x="7110397" y="2100594"/>
            <a:ext cx="3048000" cy="3048000"/>
          </a:xfrm>
          <a:prstGeom prst="rect">
            <a:avLst/>
          </a:prstGeom>
          <a:noFill/>
          <a:ln>
            <a:noFill/>
          </a:ln>
        </p:spPr>
      </p:pic>
      <p:pic>
        <p:nvPicPr>
          <p:cNvPr id="301" name="Google Shape;301;p16"/>
          <p:cNvPicPr preferRelativeResize="0"/>
          <p:nvPr/>
        </p:nvPicPr>
        <p:blipFill rotWithShape="1">
          <a:blip r:embed="rId6">
            <a:alphaModFix/>
          </a:blip>
          <a:srcRect/>
          <a:stretch/>
        </p:blipFill>
        <p:spPr>
          <a:xfrm>
            <a:off x="5595370" y="1344541"/>
            <a:ext cx="378840" cy="3788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46"/>
          <p:cNvPicPr preferRelativeResize="0"/>
          <p:nvPr/>
        </p:nvPicPr>
        <p:blipFill rotWithShape="1">
          <a:blip r:embed="rId3">
            <a:alphaModFix/>
          </a:blip>
          <a:srcRect/>
          <a:stretch/>
        </p:blipFill>
        <p:spPr>
          <a:xfrm>
            <a:off x="8615" y="0"/>
            <a:ext cx="12192000" cy="6858000"/>
          </a:xfrm>
          <a:prstGeom prst="rect">
            <a:avLst/>
          </a:prstGeom>
          <a:noFill/>
          <a:ln>
            <a:noFill/>
          </a:ln>
        </p:spPr>
      </p:pic>
      <p:sp>
        <p:nvSpPr>
          <p:cNvPr id="307" name="Google Shape;307;p46"/>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pic>
        <p:nvPicPr>
          <p:cNvPr id="308" name="Google Shape;308;p46" descr="A picture containing text, vector graphics&#10;&#10;Description automatically generated"/>
          <p:cNvPicPr preferRelativeResize="0"/>
          <p:nvPr/>
        </p:nvPicPr>
        <p:blipFill rotWithShape="1">
          <a:blip r:embed="rId4">
            <a:alphaModFix/>
          </a:blip>
          <a:srcRect/>
          <a:stretch/>
        </p:blipFill>
        <p:spPr>
          <a:xfrm>
            <a:off x="6104615" y="739223"/>
            <a:ext cx="5592191" cy="5592191"/>
          </a:xfrm>
          <a:prstGeom prst="rect">
            <a:avLst/>
          </a:prstGeom>
          <a:noFill/>
          <a:ln>
            <a:noFill/>
          </a:ln>
        </p:spPr>
      </p:pic>
      <p:sp>
        <p:nvSpPr>
          <p:cNvPr id="309" name="Google Shape;309;p46"/>
          <p:cNvSpPr/>
          <p:nvPr/>
        </p:nvSpPr>
        <p:spPr>
          <a:xfrm>
            <a:off x="609450" y="2502238"/>
            <a:ext cx="5415513" cy="1680735"/>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10" name="Google Shape;310;p46"/>
          <p:cNvSpPr/>
          <p:nvPr/>
        </p:nvSpPr>
        <p:spPr>
          <a:xfrm>
            <a:off x="725349" y="2531898"/>
            <a:ext cx="5170125"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none" strike="noStrike" cap="none">
                <a:solidFill>
                  <a:srgbClr val="000000"/>
                </a:solidFill>
                <a:latin typeface="Calibri"/>
                <a:ea typeface="Calibri"/>
                <a:cs typeface="Calibri"/>
                <a:sym typeface="Calibri"/>
              </a:rPr>
              <a:t>Make a Decision!</a:t>
            </a:r>
            <a:endParaRPr/>
          </a:p>
          <a:p>
            <a:pPr marL="0" marR="0" lvl="0" indent="0" algn="l" rtl="0">
              <a:lnSpc>
                <a:spcPct val="100000"/>
              </a:lnSpc>
              <a:spcBef>
                <a:spcPts val="0"/>
              </a:spcBef>
              <a:spcAft>
                <a:spcPts val="0"/>
              </a:spcAft>
              <a:buNone/>
            </a:pPr>
            <a:endParaRPr sz="1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none" strike="noStrike" cap="none">
                <a:solidFill>
                  <a:srgbClr val="000000"/>
                </a:solidFill>
                <a:latin typeface="Calibri"/>
                <a:ea typeface="Calibri"/>
                <a:cs typeface="Calibri"/>
                <a:sym typeface="Calibri"/>
              </a:rPr>
              <a:t>You are asked to leave the planet today, and you can take only one object with you! Which tool or object would you take? Show us a picture and describe it. Then, explain your answer to your partners. </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1" i="0" u="none" strike="noStrike" cap="none">
                <a:solidFill>
                  <a:srgbClr val="000000"/>
                </a:solidFill>
                <a:latin typeface="Calibri"/>
                <a:ea typeface="Calibri"/>
                <a:cs typeface="Calibri"/>
                <a:sym typeface="Calibri"/>
              </a:rPr>
              <a:t>10 minutes</a:t>
            </a:r>
            <a:endParaRPr/>
          </a:p>
        </p:txBody>
      </p:sp>
      <p:sp>
        <p:nvSpPr>
          <p:cNvPr id="311" name="Google Shape;311;p46"/>
          <p:cNvSpPr txBox="1"/>
          <p:nvPr/>
        </p:nvSpPr>
        <p:spPr>
          <a:xfrm>
            <a:off x="654311" y="1015898"/>
            <a:ext cx="90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Practi</a:t>
            </a:r>
            <a:r>
              <a:rPr lang="es-MX" sz="4000" b="1">
                <a:solidFill>
                  <a:srgbClr val="3366CA"/>
                </a:solidFill>
                <a:latin typeface="Calibri"/>
                <a:ea typeface="Calibri"/>
                <a:cs typeface="Calibri"/>
                <a:sym typeface="Calibri"/>
              </a:rPr>
              <a:t>c</a:t>
            </a:r>
            <a:r>
              <a:rPr lang="es-MX" sz="4000" b="1" i="0" u="none" strike="noStrike" cap="none">
                <a:solidFill>
                  <a:srgbClr val="3366CA"/>
                </a:solidFill>
                <a:latin typeface="Calibri"/>
                <a:ea typeface="Calibri"/>
                <a:cs typeface="Calibri"/>
                <a:sym typeface="Calibri"/>
              </a:rPr>
              <a:t>e</a:t>
            </a:r>
            <a:endParaRPr sz="4000" b="1" i="0" u="none" strike="noStrike" cap="none">
              <a:solidFill>
                <a:srgbClr val="3366CA"/>
              </a:solidFill>
              <a:latin typeface="Calibri"/>
              <a:ea typeface="Calibri"/>
              <a:cs typeface="Calibri"/>
              <a:sym typeface="Calibri"/>
            </a:endParaRPr>
          </a:p>
        </p:txBody>
      </p:sp>
      <p:sp>
        <p:nvSpPr>
          <p:cNvPr id="312" name="Google Shape;312;p46"/>
          <p:cNvSpPr txBox="1"/>
          <p:nvPr/>
        </p:nvSpPr>
        <p:spPr>
          <a:xfrm>
            <a:off x="7432346" y="5192171"/>
            <a:ext cx="26692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MX" sz="800" b="0" i="0" u="none" strike="noStrike" cap="none">
                <a:solidFill>
                  <a:srgbClr val="000000"/>
                </a:solidFill>
                <a:latin typeface="Calibri"/>
                <a:ea typeface="Calibri"/>
                <a:cs typeface="Calibri"/>
                <a:sym typeface="Calibri"/>
              </a:rPr>
              <a:t>Conversation Semi Flat Illustrations made by Storyset: https://storyset.com/illustration/conversation/pana</a:t>
            </a:r>
            <a:endParaRPr sz="1400" b="0" i="0" u="none" strike="noStrike" cap="none">
              <a:solidFill>
                <a:srgbClr val="000000"/>
              </a:solidFill>
              <a:latin typeface="Arial"/>
              <a:ea typeface="Arial"/>
              <a:cs typeface="Arial"/>
              <a:sym typeface="Arial"/>
            </a:endParaRPr>
          </a:p>
        </p:txBody>
      </p:sp>
      <p:sp>
        <p:nvSpPr>
          <p:cNvPr id="313" name="Google Shape;313;p46"/>
          <p:cNvSpPr txBox="1"/>
          <p:nvPr/>
        </p:nvSpPr>
        <p:spPr>
          <a:xfrm>
            <a:off x="609450" y="1728124"/>
            <a:ext cx="6525327"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600" b="0" i="0" u="none" strike="noStrike" cap="none">
                <a:solidFill>
                  <a:srgbClr val="000000"/>
                </a:solidFill>
                <a:latin typeface="Calibri"/>
                <a:ea typeface="Calibri"/>
                <a:cs typeface="Calibri"/>
                <a:sym typeface="Calibri"/>
              </a:rPr>
              <a:t>In groups or in pairs answer the following question. </a:t>
            </a:r>
            <a:endParaRPr/>
          </a:p>
          <a:p>
            <a:pPr marL="0" marR="0" lvl="0" indent="0" algn="l" rtl="0">
              <a:lnSpc>
                <a:spcPct val="100000"/>
              </a:lnSpc>
              <a:spcBef>
                <a:spcPts val="0"/>
              </a:spcBef>
              <a:spcAft>
                <a:spcPts val="0"/>
              </a:spcAft>
              <a:buNone/>
            </a:pPr>
            <a:r>
              <a:rPr lang="es-MX" sz="1600" b="0" i="0" u="none" strike="noStrike" cap="none">
                <a:solidFill>
                  <a:srgbClr val="000000"/>
                </a:solidFill>
                <a:latin typeface="Calibri"/>
                <a:ea typeface="Calibri"/>
                <a:cs typeface="Calibri"/>
                <a:sym typeface="Calibri"/>
              </a:rPr>
              <a:t>Remember, you can use the topics studied in this and the past lessons.</a:t>
            </a:r>
            <a:endParaRPr sz="1600" b="0" i="0" u="none" strike="noStrike" cap="none">
              <a:solidFill>
                <a:srgbClr val="000000"/>
              </a:solidFill>
              <a:latin typeface="Calibri"/>
              <a:ea typeface="Calibri"/>
              <a:cs typeface="Calibri"/>
              <a:sym typeface="Calibri"/>
            </a:endParaRPr>
          </a:p>
        </p:txBody>
      </p:sp>
      <p:sp>
        <p:nvSpPr>
          <p:cNvPr id="314" name="Google Shape;314;p46"/>
          <p:cNvSpPr/>
          <p:nvPr/>
        </p:nvSpPr>
        <p:spPr>
          <a:xfrm>
            <a:off x="1732207" y="4902503"/>
            <a:ext cx="542658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46"/>
          <p:cNvSpPr txBox="1"/>
          <p:nvPr/>
        </p:nvSpPr>
        <p:spPr>
          <a:xfrm>
            <a:off x="1927569" y="4971560"/>
            <a:ext cx="500096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Take notes to organize your ideas and the vocabulary you need</a:t>
            </a:r>
            <a:endParaRPr sz="1400" b="0" i="0" u="none" strike="noStrike" cap="none">
              <a:solidFill>
                <a:srgbClr val="000000"/>
              </a:solidFill>
              <a:latin typeface="Calibri"/>
              <a:ea typeface="Calibri"/>
              <a:cs typeface="Calibri"/>
              <a:sym typeface="Calibri"/>
            </a:endParaRPr>
          </a:p>
        </p:txBody>
      </p:sp>
      <p:sp>
        <p:nvSpPr>
          <p:cNvPr id="316" name="Google Shape;316;p46"/>
          <p:cNvSpPr txBox="1"/>
          <p:nvPr/>
        </p:nvSpPr>
        <p:spPr>
          <a:xfrm>
            <a:off x="1927570" y="5560159"/>
            <a:ext cx="52312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Listen to your partners carefully and try to understand their ideas</a:t>
            </a:r>
            <a:endParaRPr sz="1400" b="0" i="0" u="none" strike="noStrike" cap="none">
              <a:solidFill>
                <a:srgbClr val="000000"/>
              </a:solidFill>
              <a:latin typeface="Calibri"/>
              <a:ea typeface="Calibri"/>
              <a:cs typeface="Calibri"/>
              <a:sym typeface="Calibri"/>
            </a:endParaRPr>
          </a:p>
        </p:txBody>
      </p:sp>
      <p:sp>
        <p:nvSpPr>
          <p:cNvPr id="317" name="Google Shape;317;p46"/>
          <p:cNvSpPr/>
          <p:nvPr/>
        </p:nvSpPr>
        <p:spPr>
          <a:xfrm>
            <a:off x="1750291" y="5492841"/>
            <a:ext cx="5408498"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46"/>
          <p:cNvSpPr/>
          <p:nvPr/>
        </p:nvSpPr>
        <p:spPr>
          <a:xfrm>
            <a:off x="1732207" y="4401446"/>
            <a:ext cx="2005677" cy="311678"/>
          </a:xfrm>
          <a:prstGeom prst="roundRect">
            <a:avLst>
              <a:gd name="adj" fmla="val 16667"/>
            </a:avLst>
          </a:prstGeom>
          <a:solidFill>
            <a:srgbClr val="3366CA"/>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46"/>
          <p:cNvSpPr txBox="1"/>
          <p:nvPr/>
        </p:nvSpPr>
        <p:spPr>
          <a:xfrm>
            <a:off x="1927570" y="4400148"/>
            <a:ext cx="15906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chemeClr val="lt1"/>
                </a:solidFill>
                <a:latin typeface="Calibri"/>
                <a:ea typeface="Calibri"/>
                <a:cs typeface="Calibri"/>
                <a:sym typeface="Calibri"/>
              </a:rPr>
              <a:t>Recommendations</a:t>
            </a:r>
            <a:endParaRPr sz="1400" b="1" i="0" u="none" strike="noStrike" cap="none">
              <a:solidFill>
                <a:schemeClr val="lt1"/>
              </a:solidFill>
              <a:latin typeface="Calibri"/>
              <a:ea typeface="Calibri"/>
              <a:cs typeface="Calibri"/>
              <a:sym typeface="Calibri"/>
            </a:endParaRPr>
          </a:p>
        </p:txBody>
      </p:sp>
      <p:sp>
        <p:nvSpPr>
          <p:cNvPr id="320" name="Google Shape;320;p46"/>
          <p:cNvSpPr txBox="1"/>
          <p:nvPr/>
        </p:nvSpPr>
        <p:spPr>
          <a:xfrm>
            <a:off x="1927570" y="6129605"/>
            <a:ext cx="52312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Ask questions to your partners or teacher if you need some help</a:t>
            </a:r>
            <a:endParaRPr sz="1400" b="0" i="0" u="none" strike="noStrike" cap="none">
              <a:solidFill>
                <a:srgbClr val="000000"/>
              </a:solidFill>
              <a:latin typeface="Calibri"/>
              <a:ea typeface="Calibri"/>
              <a:cs typeface="Calibri"/>
              <a:sym typeface="Calibri"/>
            </a:endParaRPr>
          </a:p>
        </p:txBody>
      </p:sp>
      <p:sp>
        <p:nvSpPr>
          <p:cNvPr id="321" name="Google Shape;321;p46"/>
          <p:cNvSpPr/>
          <p:nvPr/>
        </p:nvSpPr>
        <p:spPr>
          <a:xfrm>
            <a:off x="1750291" y="6062287"/>
            <a:ext cx="5408498"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42"/>
          <p:cNvPicPr preferRelativeResize="0"/>
          <p:nvPr/>
        </p:nvPicPr>
        <p:blipFill rotWithShape="1">
          <a:blip r:embed="rId3">
            <a:alphaModFix/>
          </a:blip>
          <a:srcRect/>
          <a:stretch/>
        </p:blipFill>
        <p:spPr>
          <a:xfrm>
            <a:off x="0" y="35370"/>
            <a:ext cx="12192000" cy="6822629"/>
          </a:xfrm>
          <a:prstGeom prst="rect">
            <a:avLst/>
          </a:prstGeom>
          <a:noFill/>
          <a:ln>
            <a:noFill/>
          </a:ln>
        </p:spPr>
      </p:pic>
      <p:sp>
        <p:nvSpPr>
          <p:cNvPr id="327" name="Google Shape;327;p42"/>
          <p:cNvSpPr txBox="1"/>
          <p:nvPr/>
        </p:nvSpPr>
        <p:spPr>
          <a:xfrm>
            <a:off x="546405" y="1011952"/>
            <a:ext cx="90393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Practi</a:t>
            </a:r>
            <a:r>
              <a:rPr lang="es-MX" sz="4000" b="1">
                <a:solidFill>
                  <a:srgbClr val="3366CA"/>
                </a:solidFill>
                <a:latin typeface="Calibri"/>
                <a:ea typeface="Calibri"/>
                <a:cs typeface="Calibri"/>
                <a:sym typeface="Calibri"/>
              </a:rPr>
              <a:t>c</a:t>
            </a:r>
            <a:r>
              <a:rPr lang="es-MX" sz="4000" b="1" i="0" u="none" strike="noStrike" cap="none">
                <a:solidFill>
                  <a:srgbClr val="3366CA"/>
                </a:solidFill>
                <a:latin typeface="Calibri"/>
                <a:ea typeface="Calibri"/>
                <a:cs typeface="Calibri"/>
                <a:sym typeface="Calibri"/>
              </a:rPr>
              <a:t>e</a:t>
            </a:r>
            <a:endParaRPr sz="4000" b="1" i="0" u="none" strike="noStrike" cap="none">
              <a:solidFill>
                <a:srgbClr val="3366CA"/>
              </a:solidFill>
              <a:latin typeface="Calibri"/>
              <a:ea typeface="Calibri"/>
              <a:cs typeface="Calibri"/>
              <a:sym typeface="Calibri"/>
            </a:endParaRPr>
          </a:p>
        </p:txBody>
      </p:sp>
      <p:sp>
        <p:nvSpPr>
          <p:cNvPr id="328" name="Google Shape;328;p42"/>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329" name="Google Shape;329;p42"/>
          <p:cNvSpPr txBox="1"/>
          <p:nvPr/>
        </p:nvSpPr>
        <p:spPr>
          <a:xfrm>
            <a:off x="681576" y="2489554"/>
            <a:ext cx="2431966"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1" u="none" strike="noStrike" cap="none">
                <a:solidFill>
                  <a:srgbClr val="000000"/>
                </a:solidFill>
                <a:latin typeface="Calibri"/>
                <a:ea typeface="Calibri"/>
                <a:cs typeface="Calibri"/>
                <a:sym typeface="Calibri"/>
              </a:rPr>
              <a:t>1. All participants prepare individually  the secret description of a person/object </a:t>
            </a:r>
            <a:r>
              <a:rPr lang="es-MX" sz="1400" b="1" i="1" u="none" strike="noStrike" cap="none">
                <a:solidFill>
                  <a:srgbClr val="000000"/>
                </a:solidFill>
                <a:latin typeface="Calibri"/>
                <a:ea typeface="Calibri"/>
                <a:cs typeface="Calibri"/>
                <a:sym typeface="Calibri"/>
              </a:rPr>
              <a:t>(4 mins)</a:t>
            </a:r>
            <a:endParaRPr sz="1400" b="1" i="0" u="none" strike="noStrike" cap="none">
              <a:solidFill>
                <a:srgbClr val="000000"/>
              </a:solidFill>
              <a:latin typeface="Calibri"/>
              <a:ea typeface="Calibri"/>
              <a:cs typeface="Calibri"/>
              <a:sym typeface="Calibri"/>
            </a:endParaRPr>
          </a:p>
        </p:txBody>
      </p:sp>
      <p:sp>
        <p:nvSpPr>
          <p:cNvPr id="330" name="Google Shape;330;p42"/>
          <p:cNvSpPr/>
          <p:nvPr/>
        </p:nvSpPr>
        <p:spPr>
          <a:xfrm>
            <a:off x="564900" y="2475625"/>
            <a:ext cx="2699839" cy="1002141"/>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31" name="Google Shape;331;p42" descr="A picture containing text, computer, vector graphics, automaton&#10;&#10;Description automatically generated"/>
          <p:cNvPicPr preferRelativeResize="0"/>
          <p:nvPr/>
        </p:nvPicPr>
        <p:blipFill rotWithShape="1">
          <a:blip r:embed="rId4">
            <a:alphaModFix/>
          </a:blip>
          <a:srcRect/>
          <a:stretch/>
        </p:blipFill>
        <p:spPr>
          <a:xfrm>
            <a:off x="3355827" y="1347428"/>
            <a:ext cx="5081731" cy="5081731"/>
          </a:xfrm>
          <a:prstGeom prst="rect">
            <a:avLst/>
          </a:prstGeom>
          <a:noFill/>
          <a:ln>
            <a:noFill/>
          </a:ln>
        </p:spPr>
      </p:pic>
      <p:sp>
        <p:nvSpPr>
          <p:cNvPr id="332" name="Google Shape;332;p42"/>
          <p:cNvSpPr txBox="1"/>
          <p:nvPr/>
        </p:nvSpPr>
        <p:spPr>
          <a:xfrm>
            <a:off x="2756884" y="1075924"/>
            <a:ext cx="768812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600" b="1" i="0" u="none" strike="noStrike" cap="none">
                <a:solidFill>
                  <a:srgbClr val="000000"/>
                </a:solidFill>
                <a:latin typeface="Calibri"/>
                <a:ea typeface="Calibri"/>
                <a:cs typeface="Calibri"/>
                <a:sym typeface="Calibri"/>
              </a:rPr>
              <a:t>Are you ready to play? </a:t>
            </a:r>
            <a:r>
              <a:rPr lang="es-MX" sz="1600" b="0" i="0" u="none" strike="noStrike" cap="none">
                <a:solidFill>
                  <a:srgbClr val="000000"/>
                </a:solidFill>
                <a:latin typeface="Calibri"/>
                <a:ea typeface="Calibri"/>
                <a:cs typeface="Calibri"/>
                <a:sym typeface="Calibri"/>
              </a:rPr>
              <a:t>Review the vocabulary and topics learned in class with this game. </a:t>
            </a:r>
            <a:endParaRPr/>
          </a:p>
          <a:p>
            <a:pPr marL="0" marR="0" lvl="0" indent="0" algn="l" rtl="0">
              <a:lnSpc>
                <a:spcPct val="100000"/>
              </a:lnSpc>
              <a:spcBef>
                <a:spcPts val="0"/>
              </a:spcBef>
              <a:spcAft>
                <a:spcPts val="0"/>
              </a:spcAft>
              <a:buNone/>
            </a:pPr>
            <a:r>
              <a:rPr lang="es-MX" sz="1600" b="0" i="0" u="none" strike="noStrike" cap="none">
                <a:solidFill>
                  <a:srgbClr val="000000"/>
                </a:solidFill>
                <a:latin typeface="Calibri"/>
                <a:ea typeface="Calibri"/>
                <a:cs typeface="Calibri"/>
                <a:sym typeface="Calibri"/>
              </a:rPr>
              <a:t>Follow the instructions and have fun with your partners! </a:t>
            </a:r>
            <a:endParaRPr sz="1600" b="0" i="0" u="none" strike="noStrike" cap="none">
              <a:solidFill>
                <a:srgbClr val="000000"/>
              </a:solidFill>
              <a:latin typeface="Calibri"/>
              <a:ea typeface="Calibri"/>
              <a:cs typeface="Calibri"/>
              <a:sym typeface="Calibri"/>
            </a:endParaRPr>
          </a:p>
        </p:txBody>
      </p:sp>
      <p:sp>
        <p:nvSpPr>
          <p:cNvPr id="333" name="Google Shape;333;p42"/>
          <p:cNvSpPr/>
          <p:nvPr/>
        </p:nvSpPr>
        <p:spPr>
          <a:xfrm>
            <a:off x="8433545" y="2488218"/>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p42"/>
          <p:cNvSpPr txBox="1"/>
          <p:nvPr/>
        </p:nvSpPr>
        <p:spPr>
          <a:xfrm>
            <a:off x="9118267" y="3952562"/>
            <a:ext cx="14657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Is it expensive? </a:t>
            </a:r>
            <a:endParaRPr sz="1400" b="0" i="1" u="none" strike="noStrike" cap="none">
              <a:solidFill>
                <a:srgbClr val="000000"/>
              </a:solidFill>
              <a:latin typeface="Calibri"/>
              <a:ea typeface="Calibri"/>
              <a:cs typeface="Calibri"/>
              <a:sym typeface="Calibri"/>
            </a:endParaRPr>
          </a:p>
        </p:txBody>
      </p:sp>
      <p:sp>
        <p:nvSpPr>
          <p:cNvPr id="335" name="Google Shape;335;p42"/>
          <p:cNvSpPr txBox="1"/>
          <p:nvPr/>
        </p:nvSpPr>
        <p:spPr>
          <a:xfrm>
            <a:off x="8619734" y="2603480"/>
            <a:ext cx="233323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Is he/she from Colombia?</a:t>
            </a:r>
            <a:endParaRPr sz="1400" b="0" i="0" u="none" strike="noStrike" cap="none">
              <a:solidFill>
                <a:srgbClr val="000000"/>
              </a:solidFill>
              <a:latin typeface="Calibri"/>
              <a:ea typeface="Calibri"/>
              <a:cs typeface="Calibri"/>
              <a:sym typeface="Calibri"/>
            </a:endParaRPr>
          </a:p>
        </p:txBody>
      </p:sp>
      <p:sp>
        <p:nvSpPr>
          <p:cNvPr id="336" name="Google Shape;336;p42"/>
          <p:cNvSpPr txBox="1"/>
          <p:nvPr/>
        </p:nvSpPr>
        <p:spPr>
          <a:xfrm>
            <a:off x="8553688" y="3249676"/>
            <a:ext cx="237022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Is it a technological device?</a:t>
            </a:r>
            <a:endParaRPr sz="1400" b="0" i="0" u="none" strike="noStrike" cap="none">
              <a:solidFill>
                <a:srgbClr val="000000"/>
              </a:solidFill>
              <a:latin typeface="Calibri"/>
              <a:ea typeface="Calibri"/>
              <a:cs typeface="Calibri"/>
              <a:sym typeface="Calibri"/>
            </a:endParaRPr>
          </a:p>
        </p:txBody>
      </p:sp>
      <p:sp>
        <p:nvSpPr>
          <p:cNvPr id="337" name="Google Shape;337;p42"/>
          <p:cNvSpPr/>
          <p:nvPr/>
        </p:nvSpPr>
        <p:spPr>
          <a:xfrm>
            <a:off x="796418" y="1973360"/>
            <a:ext cx="2377233" cy="339366"/>
          </a:xfrm>
          <a:prstGeom prst="roundRect">
            <a:avLst>
              <a:gd name="adj" fmla="val 16667"/>
            </a:avLst>
          </a:prstGeom>
          <a:solidFill>
            <a:srgbClr val="FF006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42"/>
          <p:cNvSpPr txBox="1"/>
          <p:nvPr/>
        </p:nvSpPr>
        <p:spPr>
          <a:xfrm>
            <a:off x="852512" y="1982899"/>
            <a:ext cx="226103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chemeClr val="lt1"/>
                </a:solidFill>
                <a:latin typeface="Calibri"/>
                <a:ea typeface="Calibri"/>
                <a:cs typeface="Calibri"/>
                <a:sym typeface="Calibri"/>
              </a:rPr>
              <a:t>The Mystery Person/Object</a:t>
            </a:r>
            <a:endParaRPr sz="1400" b="1" i="0" u="none" strike="noStrike" cap="none">
              <a:solidFill>
                <a:schemeClr val="lt1"/>
              </a:solidFill>
              <a:latin typeface="Calibri"/>
              <a:ea typeface="Calibri"/>
              <a:cs typeface="Calibri"/>
              <a:sym typeface="Calibri"/>
            </a:endParaRPr>
          </a:p>
        </p:txBody>
      </p:sp>
      <p:sp>
        <p:nvSpPr>
          <p:cNvPr id="339" name="Google Shape;339;p42"/>
          <p:cNvSpPr/>
          <p:nvPr/>
        </p:nvSpPr>
        <p:spPr>
          <a:xfrm>
            <a:off x="8619734" y="2028782"/>
            <a:ext cx="2005677" cy="311678"/>
          </a:xfrm>
          <a:prstGeom prst="roundRect">
            <a:avLst>
              <a:gd name="adj" fmla="val 16667"/>
            </a:avLst>
          </a:prstGeom>
          <a:solidFill>
            <a:srgbClr val="3366CA"/>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42"/>
          <p:cNvSpPr txBox="1"/>
          <p:nvPr/>
        </p:nvSpPr>
        <p:spPr>
          <a:xfrm>
            <a:off x="8854333" y="2032683"/>
            <a:ext cx="159067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s-MX" sz="1400" b="1" i="0" u="none" strike="noStrike" cap="none">
                <a:solidFill>
                  <a:schemeClr val="lt1"/>
                </a:solidFill>
                <a:latin typeface="Calibri"/>
                <a:ea typeface="Calibri"/>
                <a:cs typeface="Calibri"/>
                <a:sym typeface="Calibri"/>
              </a:rPr>
              <a:t>Useful Expressions</a:t>
            </a:r>
            <a:endParaRPr sz="1400" b="1" i="0" u="none" strike="noStrike" cap="none">
              <a:solidFill>
                <a:schemeClr val="lt1"/>
              </a:solidFill>
              <a:latin typeface="Calibri"/>
              <a:ea typeface="Calibri"/>
              <a:cs typeface="Calibri"/>
              <a:sym typeface="Calibri"/>
            </a:endParaRPr>
          </a:p>
        </p:txBody>
      </p:sp>
      <p:sp>
        <p:nvSpPr>
          <p:cNvPr id="341" name="Google Shape;341;p42"/>
          <p:cNvSpPr txBox="1"/>
          <p:nvPr/>
        </p:nvSpPr>
        <p:spPr>
          <a:xfrm>
            <a:off x="5478196" y="5704236"/>
            <a:ext cx="3581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MX" sz="800" b="0" i="0" u="none" strike="noStrike" cap="none">
                <a:solidFill>
                  <a:srgbClr val="000000"/>
                </a:solidFill>
                <a:latin typeface="Calibri"/>
                <a:ea typeface="Calibri"/>
                <a:cs typeface="Calibri"/>
                <a:sym typeface="Calibri"/>
              </a:rPr>
              <a:t>Consulting Flat Illustration made by Storyset: https://storyset.com/illustration/consulting/rafiki</a:t>
            </a:r>
            <a:endParaRPr sz="800" b="0" i="0" u="none" strike="noStrike" cap="none">
              <a:solidFill>
                <a:srgbClr val="000000"/>
              </a:solidFill>
              <a:latin typeface="Calibri"/>
              <a:ea typeface="Calibri"/>
              <a:cs typeface="Calibri"/>
              <a:sym typeface="Calibri"/>
            </a:endParaRPr>
          </a:p>
        </p:txBody>
      </p:sp>
      <p:sp>
        <p:nvSpPr>
          <p:cNvPr id="342" name="Google Shape;342;p42"/>
          <p:cNvSpPr/>
          <p:nvPr/>
        </p:nvSpPr>
        <p:spPr>
          <a:xfrm>
            <a:off x="1737320" y="5385087"/>
            <a:ext cx="3118838" cy="1081835"/>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42"/>
          <p:cNvSpPr/>
          <p:nvPr/>
        </p:nvSpPr>
        <p:spPr>
          <a:xfrm>
            <a:off x="1774210" y="5440177"/>
            <a:ext cx="308194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1" u="none" strike="noStrike" cap="none">
                <a:solidFill>
                  <a:srgbClr val="000000"/>
                </a:solidFill>
                <a:latin typeface="Calibri"/>
                <a:ea typeface="Calibri"/>
                <a:cs typeface="Calibri"/>
                <a:sym typeface="Calibri"/>
              </a:rPr>
              <a:t>3. Students need to guess the Mystery Person/Object in </a:t>
            </a:r>
            <a:r>
              <a:rPr lang="es-MX" sz="1400" b="1" i="1" u="none" strike="noStrike" cap="none">
                <a:solidFill>
                  <a:srgbClr val="000000"/>
                </a:solidFill>
                <a:latin typeface="Calibri"/>
                <a:ea typeface="Calibri"/>
                <a:cs typeface="Calibri"/>
                <a:sym typeface="Calibri"/>
              </a:rPr>
              <a:t>less than 2 to minutes</a:t>
            </a:r>
            <a:r>
              <a:rPr lang="es-MX" sz="1400" b="0" i="1"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s-MX" sz="1400" b="0" i="1" u="none" strike="noStrike" cap="none">
                <a:solidFill>
                  <a:srgbClr val="000000"/>
                </a:solidFill>
                <a:latin typeface="Calibri"/>
                <a:ea typeface="Calibri"/>
                <a:cs typeface="Calibri"/>
                <a:sym typeface="Calibri"/>
              </a:rPr>
              <a:t>If participants cannot guess, they lose their point.</a:t>
            </a:r>
            <a:endParaRPr sz="1400" b="0" i="1" u="none" strike="noStrike" cap="none">
              <a:solidFill>
                <a:srgbClr val="000000"/>
              </a:solidFill>
              <a:latin typeface="Calibri"/>
              <a:ea typeface="Calibri"/>
              <a:cs typeface="Calibri"/>
              <a:sym typeface="Calibri"/>
            </a:endParaRPr>
          </a:p>
        </p:txBody>
      </p:sp>
      <p:sp>
        <p:nvSpPr>
          <p:cNvPr id="344" name="Google Shape;344;p42"/>
          <p:cNvSpPr/>
          <p:nvPr/>
        </p:nvSpPr>
        <p:spPr>
          <a:xfrm>
            <a:off x="8470535" y="3170494"/>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42"/>
          <p:cNvSpPr/>
          <p:nvPr/>
        </p:nvSpPr>
        <p:spPr>
          <a:xfrm>
            <a:off x="8470535" y="3853931"/>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42"/>
          <p:cNvSpPr/>
          <p:nvPr/>
        </p:nvSpPr>
        <p:spPr>
          <a:xfrm>
            <a:off x="8503512" y="4553683"/>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42"/>
          <p:cNvSpPr/>
          <p:nvPr/>
        </p:nvSpPr>
        <p:spPr>
          <a:xfrm>
            <a:off x="8524633" y="5235959"/>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42"/>
          <p:cNvSpPr txBox="1"/>
          <p:nvPr/>
        </p:nvSpPr>
        <p:spPr>
          <a:xfrm>
            <a:off x="9080968" y="4635042"/>
            <a:ext cx="174361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Is he/she famous? </a:t>
            </a:r>
            <a:endParaRPr sz="1400" b="0" i="1" u="none" strike="noStrike" cap="none">
              <a:solidFill>
                <a:srgbClr val="000000"/>
              </a:solidFill>
              <a:latin typeface="Calibri"/>
              <a:ea typeface="Calibri"/>
              <a:cs typeface="Calibri"/>
              <a:sym typeface="Calibri"/>
            </a:endParaRPr>
          </a:p>
        </p:txBody>
      </p:sp>
      <p:sp>
        <p:nvSpPr>
          <p:cNvPr id="349" name="Google Shape;349;p42"/>
          <p:cNvSpPr txBox="1"/>
          <p:nvPr/>
        </p:nvSpPr>
        <p:spPr>
          <a:xfrm>
            <a:off x="8790634" y="5325458"/>
            <a:ext cx="199143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1" u="none" strike="noStrike" cap="none">
                <a:solidFill>
                  <a:srgbClr val="000000"/>
                </a:solidFill>
                <a:latin typeface="Calibri"/>
                <a:ea typeface="Calibri"/>
                <a:cs typeface="Calibri"/>
                <a:sym typeface="Calibri"/>
              </a:rPr>
              <a:t>Is it a modern invention? </a:t>
            </a:r>
            <a:endParaRPr sz="1400" b="0" i="1" u="none" strike="noStrike" cap="none">
              <a:solidFill>
                <a:srgbClr val="000000"/>
              </a:solidFill>
              <a:latin typeface="Calibri"/>
              <a:ea typeface="Calibri"/>
              <a:cs typeface="Calibri"/>
              <a:sym typeface="Calibri"/>
            </a:endParaRPr>
          </a:p>
        </p:txBody>
      </p:sp>
      <p:sp>
        <p:nvSpPr>
          <p:cNvPr id="350" name="Google Shape;350;p42"/>
          <p:cNvSpPr/>
          <p:nvPr/>
        </p:nvSpPr>
        <p:spPr>
          <a:xfrm>
            <a:off x="2637698" y="979070"/>
            <a:ext cx="7649301" cy="744551"/>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1" name="Google Shape;351;p42"/>
          <p:cNvSpPr/>
          <p:nvPr/>
        </p:nvSpPr>
        <p:spPr>
          <a:xfrm>
            <a:off x="1111511" y="3654299"/>
            <a:ext cx="2680804" cy="1554254"/>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42"/>
          <p:cNvSpPr txBox="1"/>
          <p:nvPr/>
        </p:nvSpPr>
        <p:spPr>
          <a:xfrm>
            <a:off x="1209364" y="3764677"/>
            <a:ext cx="258076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1" u="none" strike="noStrike" cap="none">
                <a:solidFill>
                  <a:srgbClr val="000000"/>
                </a:solidFill>
                <a:latin typeface="Calibri"/>
                <a:ea typeface="Calibri"/>
                <a:cs typeface="Calibri"/>
                <a:sym typeface="Calibri"/>
              </a:rPr>
              <a:t>2. The group selects one person to start the game. He/she listens to  the questions of the group. They have to ask </a:t>
            </a:r>
            <a:r>
              <a:rPr lang="es-MX" sz="1400" b="1" i="1" u="sng" strike="noStrike" cap="none">
                <a:solidFill>
                  <a:srgbClr val="000000"/>
                </a:solidFill>
                <a:latin typeface="Calibri"/>
                <a:ea typeface="Calibri"/>
                <a:cs typeface="Calibri"/>
                <a:sym typeface="Calibri"/>
              </a:rPr>
              <a:t>yes/no questions only</a:t>
            </a:r>
            <a:r>
              <a:rPr lang="es-MX" sz="1400" b="0" i="1" u="none" strike="noStrike" cap="none">
                <a:solidFill>
                  <a:srgbClr val="000000"/>
                </a:solidFill>
                <a:latin typeface="Calibri"/>
                <a:ea typeface="Calibri"/>
                <a:cs typeface="Calibri"/>
                <a:sym typeface="Calibri"/>
              </a:rPr>
              <a:t>. </a:t>
            </a:r>
            <a:endParaRPr/>
          </a:p>
          <a:p>
            <a:pPr marL="0" marR="0" lvl="0" indent="0" algn="l" rtl="0">
              <a:lnSpc>
                <a:spcPct val="100000"/>
              </a:lnSpc>
              <a:spcBef>
                <a:spcPts val="0"/>
              </a:spcBef>
              <a:spcAft>
                <a:spcPts val="0"/>
              </a:spcAft>
              <a:buNone/>
            </a:pPr>
            <a:r>
              <a:rPr lang="es-MX" sz="1400" b="1" i="1" u="none" strike="noStrike" cap="none">
                <a:solidFill>
                  <a:srgbClr val="000000"/>
                </a:solidFill>
                <a:latin typeface="Calibri"/>
                <a:ea typeface="Calibri"/>
                <a:cs typeface="Calibri"/>
                <a:sym typeface="Calibri"/>
              </a:rPr>
              <a:t>(3 minutes)</a:t>
            </a:r>
            <a:endParaRPr/>
          </a:p>
        </p:txBody>
      </p:sp>
      <p:sp>
        <p:nvSpPr>
          <p:cNvPr id="353" name="Google Shape;353;p42"/>
          <p:cNvSpPr/>
          <p:nvPr/>
        </p:nvSpPr>
        <p:spPr>
          <a:xfrm>
            <a:off x="8433545" y="2499882"/>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42"/>
          <p:cNvSpPr/>
          <p:nvPr/>
        </p:nvSpPr>
        <p:spPr>
          <a:xfrm>
            <a:off x="8470535" y="3182158"/>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42"/>
          <p:cNvSpPr/>
          <p:nvPr/>
        </p:nvSpPr>
        <p:spPr>
          <a:xfrm>
            <a:off x="8470535" y="3865595"/>
            <a:ext cx="2428332" cy="468277"/>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1" name="Google Shape;91;p3"/>
          <p:cNvSpPr txBox="1"/>
          <p:nvPr/>
        </p:nvSpPr>
        <p:spPr>
          <a:xfrm>
            <a:off x="1206333" y="1089051"/>
            <a:ext cx="570675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Objectives for today</a:t>
            </a:r>
            <a:endParaRPr sz="4000" b="1" i="0" u="none" strike="noStrike" cap="none">
              <a:solidFill>
                <a:srgbClr val="FF0062"/>
              </a:solidFill>
              <a:latin typeface="Calibri"/>
              <a:ea typeface="Calibri"/>
              <a:cs typeface="Calibri"/>
              <a:sym typeface="Calibri"/>
            </a:endParaRPr>
          </a:p>
        </p:txBody>
      </p:sp>
      <p:sp>
        <p:nvSpPr>
          <p:cNvPr id="92" name="Google Shape;92;p3"/>
          <p:cNvSpPr txBox="1"/>
          <p:nvPr/>
        </p:nvSpPr>
        <p:spPr>
          <a:xfrm>
            <a:off x="3591543" y="2636022"/>
            <a:ext cx="7638000" cy="17542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FF0066"/>
              </a:buClr>
              <a:buSzPts val="1900"/>
              <a:buFont typeface="Noto Sans Symbols"/>
              <a:buChar char="✔"/>
            </a:pPr>
            <a:r>
              <a:rPr lang="es-MX" sz="1800" b="0" i="0" u="none" strike="noStrike" cap="none">
                <a:solidFill>
                  <a:schemeClr val="dk1"/>
                </a:solidFill>
                <a:latin typeface="Calibri"/>
                <a:ea typeface="Calibri"/>
                <a:cs typeface="Calibri"/>
                <a:sym typeface="Calibri"/>
              </a:rPr>
              <a:t>Share your experiences in the previous Asynchronous Session</a:t>
            </a:r>
            <a:endParaRPr/>
          </a:p>
          <a:p>
            <a:pPr marL="342900" marR="0" lvl="0" indent="-342900" algn="l" rtl="0">
              <a:lnSpc>
                <a:spcPct val="150000"/>
              </a:lnSpc>
              <a:spcBef>
                <a:spcPts val="0"/>
              </a:spcBef>
              <a:spcAft>
                <a:spcPts val="0"/>
              </a:spcAft>
              <a:buClr>
                <a:srgbClr val="FF0066"/>
              </a:buClr>
              <a:buSzPts val="1900"/>
              <a:buFont typeface="Noto Sans Symbols"/>
              <a:buChar char="✔"/>
            </a:pPr>
            <a:r>
              <a:rPr lang="es-MX" sz="1800" b="0" i="0" u="none" strike="noStrike" cap="none">
                <a:solidFill>
                  <a:schemeClr val="dk1"/>
                </a:solidFill>
                <a:latin typeface="Calibri"/>
                <a:ea typeface="Calibri"/>
                <a:cs typeface="Calibri"/>
                <a:sym typeface="Calibri"/>
              </a:rPr>
              <a:t>Learn  and use colours and adjectives</a:t>
            </a:r>
            <a:endParaRPr sz="18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FF0066"/>
              </a:buClr>
              <a:buSzPts val="1900"/>
              <a:buFont typeface="Noto Sans Symbols"/>
              <a:buChar char="✔"/>
            </a:pPr>
            <a:r>
              <a:rPr lang="es-MX" sz="1800" b="0" i="0" u="none" strike="noStrike" cap="none">
                <a:solidFill>
                  <a:schemeClr val="dk1"/>
                </a:solidFill>
                <a:latin typeface="Calibri"/>
                <a:ea typeface="Calibri"/>
                <a:cs typeface="Calibri"/>
                <a:sym typeface="Calibri"/>
              </a:rPr>
              <a:t>Describe people and objects</a:t>
            </a:r>
            <a:endParaRPr sz="18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FF0066"/>
              </a:buClr>
              <a:buSzPts val="1900"/>
              <a:buFont typeface="Noto Sans Symbols"/>
              <a:buChar char="✔"/>
            </a:pPr>
            <a:r>
              <a:rPr lang="es-MX" sz="1800" b="0" i="0" u="none" strike="noStrike" cap="none">
                <a:solidFill>
                  <a:schemeClr val="dk1"/>
                </a:solidFill>
                <a:latin typeface="Calibri"/>
                <a:ea typeface="Calibri"/>
                <a:cs typeface="Calibri"/>
                <a:sym typeface="Calibri"/>
              </a:rPr>
              <a:t>Pronounce and identify long and short vowel sounds</a:t>
            </a:r>
            <a:endParaRPr sz="1800" b="0" i="0" u="none" strike="noStrike" cap="none">
              <a:solidFill>
                <a:srgbClr val="000000"/>
              </a:solidFill>
              <a:latin typeface="Arial"/>
              <a:ea typeface="Arial"/>
              <a:cs typeface="Arial"/>
              <a:sym typeface="Arial"/>
            </a:endParaRPr>
          </a:p>
        </p:txBody>
      </p:sp>
      <p:pic>
        <p:nvPicPr>
          <p:cNvPr id="93" name="Google Shape;93;p3" descr="Storytelling with solid fill"/>
          <p:cNvPicPr preferRelativeResize="0"/>
          <p:nvPr/>
        </p:nvPicPr>
        <p:blipFill rotWithShape="1">
          <a:blip r:embed="rId4">
            <a:alphaModFix/>
          </a:blip>
          <a:srcRect/>
          <a:stretch/>
        </p:blipFill>
        <p:spPr>
          <a:xfrm>
            <a:off x="1518616" y="3027226"/>
            <a:ext cx="1802876" cy="1802876"/>
          </a:xfrm>
          <a:prstGeom prst="rect">
            <a:avLst/>
          </a:prstGeom>
          <a:noFill/>
          <a:ln>
            <a:noFill/>
          </a:ln>
        </p:spPr>
      </p:pic>
      <p:sp>
        <p:nvSpPr>
          <p:cNvPr id="94" name="Google Shape;94;p3"/>
          <p:cNvSpPr txBox="1"/>
          <p:nvPr/>
        </p:nvSpPr>
        <p:spPr>
          <a:xfrm>
            <a:off x="1371600" y="1895475"/>
            <a:ext cx="8429625"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By the end of the class, you will be able to…</a:t>
            </a:r>
            <a:endParaRPr sz="1800" b="0" i="0" u="none" strike="noStrike" cap="none">
              <a:solidFill>
                <a:srgbClr val="000000"/>
              </a:solidFill>
              <a:latin typeface="Calibri"/>
              <a:ea typeface="Calibri"/>
              <a:cs typeface="Calibri"/>
              <a:sym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17">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361" name="Google Shape;361;p17"/>
          <p:cNvSpPr txBox="1"/>
          <p:nvPr/>
        </p:nvSpPr>
        <p:spPr>
          <a:xfrm>
            <a:off x="2782741" y="1033210"/>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sp>
        <p:nvSpPr>
          <p:cNvPr id="362" name="Google Shape;362;p17"/>
          <p:cNvSpPr/>
          <p:nvPr/>
        </p:nvSpPr>
        <p:spPr>
          <a:xfrm>
            <a:off x="6071976" y="1985796"/>
            <a:ext cx="4598632" cy="3013433"/>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p17"/>
          <p:cNvSpPr/>
          <p:nvPr/>
        </p:nvSpPr>
        <p:spPr>
          <a:xfrm>
            <a:off x="6437364" y="2324262"/>
            <a:ext cx="3930315" cy="24314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2800" b="0" i="0" u="none" strike="noStrike" cap="none">
                <a:solidFill>
                  <a:srgbClr val="0070C0"/>
                </a:solidFill>
                <a:latin typeface="Calibri"/>
                <a:ea typeface="Calibri"/>
                <a:cs typeface="Calibri"/>
                <a:sym typeface="Calibri"/>
              </a:rPr>
              <a:t>Reading Strategy: Scanning</a:t>
            </a:r>
            <a:endParaRPr/>
          </a:p>
          <a:p>
            <a:pPr marL="0" marR="0" lvl="0" indent="0" algn="ctr" rtl="0">
              <a:lnSpc>
                <a:spcPct val="100000"/>
              </a:lnSpc>
              <a:spcBef>
                <a:spcPts val="0"/>
              </a:spcBef>
              <a:spcAft>
                <a:spcPts val="0"/>
              </a:spcAft>
              <a:buNone/>
            </a:pPr>
            <a:endParaRPr sz="2800" b="0" i="0" u="none" strike="noStrike" cap="none">
              <a:solidFill>
                <a:srgbClr val="0070C0"/>
              </a:solidFill>
              <a:latin typeface="Calibri"/>
              <a:ea typeface="Calibri"/>
              <a:cs typeface="Calibri"/>
              <a:sym typeface="Calibri"/>
            </a:endParaRPr>
          </a:p>
          <a:p>
            <a:pPr marL="0" marR="0" lvl="0" indent="0" algn="ctr" rtl="0">
              <a:lnSpc>
                <a:spcPct val="100000"/>
              </a:lnSpc>
              <a:spcBef>
                <a:spcPts val="0"/>
              </a:spcBef>
              <a:spcAft>
                <a:spcPts val="0"/>
              </a:spcAft>
              <a:buNone/>
            </a:pPr>
            <a:endParaRPr sz="2800" b="0" i="0" u="none" strike="noStrike" cap="none">
              <a:solidFill>
                <a:srgbClr val="0070C0"/>
              </a:solidFill>
              <a:latin typeface="Calibri"/>
              <a:ea typeface="Calibri"/>
              <a:cs typeface="Calibri"/>
              <a:sym typeface="Calibri"/>
            </a:endParaRPr>
          </a:p>
          <a:p>
            <a:pPr marL="0" marR="0" lvl="0" indent="0" algn="ctr" rtl="0">
              <a:lnSpc>
                <a:spcPct val="100000"/>
              </a:lnSpc>
              <a:spcBef>
                <a:spcPts val="0"/>
              </a:spcBef>
              <a:spcAft>
                <a:spcPts val="0"/>
              </a:spcAft>
              <a:buNone/>
            </a:pPr>
            <a:r>
              <a:rPr lang="es-MX" sz="2000" b="0" i="1" u="none" strike="noStrike" cap="none">
                <a:solidFill>
                  <a:srgbClr val="0070C0"/>
                </a:solidFill>
                <a:latin typeface="Calibri"/>
                <a:ea typeface="Calibri"/>
                <a:cs typeface="Calibri"/>
                <a:sym typeface="Calibri"/>
              </a:rPr>
              <a:t>PEP 8</a:t>
            </a:r>
            <a:endParaRPr/>
          </a:p>
          <a:p>
            <a:pPr marL="0" marR="0" lvl="0" indent="0" algn="ctr" rtl="0">
              <a:lnSpc>
                <a:spcPct val="100000"/>
              </a:lnSpc>
              <a:spcBef>
                <a:spcPts val="0"/>
              </a:spcBef>
              <a:spcAft>
                <a:spcPts val="0"/>
              </a:spcAft>
              <a:buNone/>
            </a:pPr>
            <a:r>
              <a:rPr lang="es-MX" sz="2000" b="0" i="1" u="none" strike="noStrike" cap="none">
                <a:solidFill>
                  <a:srgbClr val="0070C0"/>
                </a:solidFill>
                <a:latin typeface="Calibri"/>
                <a:ea typeface="Calibri"/>
                <a:cs typeface="Calibri"/>
                <a:sym typeface="Calibri"/>
              </a:rPr>
              <a:t> Style Guide for Python Code</a:t>
            </a:r>
            <a:endParaRPr sz="2000" b="0" i="1" u="none" strike="noStrike" cap="none">
              <a:solidFill>
                <a:srgbClr val="0070C0"/>
              </a:solidFill>
              <a:latin typeface="Calibri"/>
              <a:ea typeface="Calibri"/>
              <a:cs typeface="Calibri"/>
              <a:sym typeface="Calibri"/>
            </a:endParaRPr>
          </a:p>
        </p:txBody>
      </p:sp>
      <p:pic>
        <p:nvPicPr>
          <p:cNvPr id="364" name="Google Shape;364;p17"/>
          <p:cNvPicPr preferRelativeResize="0"/>
          <p:nvPr/>
        </p:nvPicPr>
        <p:blipFill rotWithShape="1">
          <a:blip r:embed="rId5">
            <a:alphaModFix/>
          </a:blip>
          <a:srcRect/>
          <a:stretch/>
        </p:blipFill>
        <p:spPr>
          <a:xfrm>
            <a:off x="744870" y="1248533"/>
            <a:ext cx="4776716" cy="4776716"/>
          </a:xfrm>
          <a:prstGeom prst="rect">
            <a:avLst/>
          </a:prstGeom>
          <a:noFill/>
          <a:ln>
            <a:noFill/>
          </a:ln>
        </p:spPr>
      </p:pic>
      <p:sp>
        <p:nvSpPr>
          <p:cNvPr id="365" name="Google Shape;365;p17"/>
          <p:cNvSpPr/>
          <p:nvPr/>
        </p:nvSpPr>
        <p:spPr>
          <a:xfrm>
            <a:off x="1977106" y="5732828"/>
            <a:ext cx="3775881"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href="https://storyset.com/coronavirus"&gt;Illustration by Freepik Storyset&lt;/a&gt;</a:t>
            </a:r>
            <a:endParaRPr/>
          </a:p>
        </p:txBody>
      </p:sp>
      <p:sp>
        <p:nvSpPr>
          <p:cNvPr id="366" name="Google Shape;366;p17"/>
          <p:cNvSpPr/>
          <p:nvPr/>
        </p:nvSpPr>
        <p:spPr>
          <a:xfrm>
            <a:off x="7475441" y="3238640"/>
            <a:ext cx="1951175"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4000" b="0" i="0" u="sng" strike="noStrike" cap="none">
                <a:solidFill>
                  <a:srgbClr val="0070C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Let’s go!</a:t>
            </a:r>
            <a:endParaRPr sz="4000" b="0" i="0" u="none" strike="noStrike" cap="none">
              <a:solidFill>
                <a:srgbClr val="0070C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72" name="Google Shape;372;p47"/>
          <p:cNvSpPr txBox="1"/>
          <p:nvPr/>
        </p:nvSpPr>
        <p:spPr>
          <a:xfrm>
            <a:off x="524089" y="1227750"/>
            <a:ext cx="903925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4000" b="1" i="0" u="none" strike="noStrike" cap="none">
              <a:solidFill>
                <a:srgbClr val="3366CA"/>
              </a:solidFill>
              <a:latin typeface="Calibri"/>
              <a:ea typeface="Calibri"/>
              <a:cs typeface="Calibri"/>
              <a:sym typeface="Calibri"/>
            </a:endParaRPr>
          </a:p>
        </p:txBody>
      </p:sp>
      <p:sp>
        <p:nvSpPr>
          <p:cNvPr id="373" name="Google Shape;373;p47"/>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374" name="Google Shape;374;p47"/>
          <p:cNvSpPr/>
          <p:nvPr/>
        </p:nvSpPr>
        <p:spPr>
          <a:xfrm>
            <a:off x="1314809" y="2392172"/>
            <a:ext cx="6257940" cy="3429983"/>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375" name="Google Shape;375;p47"/>
          <p:cNvSpPr txBox="1"/>
          <p:nvPr/>
        </p:nvSpPr>
        <p:spPr>
          <a:xfrm>
            <a:off x="654311" y="1995764"/>
            <a:ext cx="825443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Read the following information. Have you ever used scanning before?</a:t>
            </a:r>
            <a:endParaRPr sz="1600" b="0" i="0" u="none" strike="noStrike" cap="none">
              <a:solidFill>
                <a:srgbClr val="000000"/>
              </a:solidFill>
              <a:latin typeface="Calibri"/>
              <a:ea typeface="Calibri"/>
              <a:cs typeface="Calibri"/>
              <a:sym typeface="Calibri"/>
            </a:endParaRPr>
          </a:p>
        </p:txBody>
      </p:sp>
      <p:sp>
        <p:nvSpPr>
          <p:cNvPr id="376" name="Google Shape;376;p47"/>
          <p:cNvSpPr/>
          <p:nvPr/>
        </p:nvSpPr>
        <p:spPr>
          <a:xfrm>
            <a:off x="5043715" y="6061628"/>
            <a:ext cx="2205948" cy="490286"/>
          </a:xfrm>
          <a:prstGeom prst="roundRect">
            <a:avLst>
              <a:gd name="adj" fmla="val 16667"/>
            </a:avLst>
          </a:prstGeom>
          <a:solidFill>
            <a:srgbClr val="3366CA"/>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Calibri"/>
                <a:ea typeface="Calibri"/>
                <a:cs typeface="Calibri"/>
                <a:sym typeface="Calibri"/>
              </a:rPr>
              <a:t>You have 25 minutes to work in your groups.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7" name="Google Shape;377;p47" descr="Graphical user interface&#10;&#10;Description automatically generated with low confidence"/>
          <p:cNvPicPr preferRelativeResize="0"/>
          <p:nvPr/>
        </p:nvPicPr>
        <p:blipFill rotWithShape="1">
          <a:blip r:embed="rId4">
            <a:alphaModFix/>
          </a:blip>
          <a:srcRect/>
          <a:stretch/>
        </p:blipFill>
        <p:spPr>
          <a:xfrm>
            <a:off x="8155748" y="2383963"/>
            <a:ext cx="3153937" cy="2957971"/>
          </a:xfrm>
          <a:prstGeom prst="rect">
            <a:avLst/>
          </a:prstGeom>
          <a:noFill/>
          <a:ln>
            <a:noFill/>
          </a:ln>
        </p:spPr>
      </p:pic>
      <p:sp>
        <p:nvSpPr>
          <p:cNvPr id="378" name="Google Shape;378;p47"/>
          <p:cNvSpPr txBox="1"/>
          <p:nvPr/>
        </p:nvSpPr>
        <p:spPr>
          <a:xfrm>
            <a:off x="8589481" y="5209150"/>
            <a:ext cx="233027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MX" sz="800" b="0" i="0" u="none" strike="noStrike" cap="none">
                <a:solidFill>
                  <a:srgbClr val="000000"/>
                </a:solidFill>
                <a:latin typeface="Calibri"/>
                <a:ea typeface="Calibri"/>
                <a:cs typeface="Calibri"/>
                <a:sym typeface="Calibri"/>
              </a:rPr>
              <a:t>Friendship Semi Flat Illustrations made by Storyset: https://storyset.com/illustration/friendship/pana</a:t>
            </a:r>
            <a:endParaRPr sz="1400" b="0" i="0" u="none" strike="noStrike" cap="none">
              <a:solidFill>
                <a:srgbClr val="000000"/>
              </a:solidFill>
              <a:latin typeface="Arial"/>
              <a:ea typeface="Arial"/>
              <a:cs typeface="Arial"/>
              <a:sym typeface="Arial"/>
            </a:endParaRPr>
          </a:p>
        </p:txBody>
      </p:sp>
      <p:sp>
        <p:nvSpPr>
          <p:cNvPr id="379" name="Google Shape;379;p47"/>
          <p:cNvSpPr/>
          <p:nvPr/>
        </p:nvSpPr>
        <p:spPr>
          <a:xfrm>
            <a:off x="1568711" y="2582020"/>
            <a:ext cx="5922018"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none" strike="noStrike" cap="none">
                <a:solidFill>
                  <a:srgbClr val="3366CA"/>
                </a:solidFill>
                <a:latin typeface="Arial"/>
                <a:ea typeface="Arial"/>
                <a:cs typeface="Arial"/>
                <a:sym typeface="Arial"/>
              </a:rPr>
              <a:t>Scanning</a:t>
            </a:r>
            <a:r>
              <a:rPr lang="es-MX" sz="1400" b="0" i="0" u="none" strike="noStrike" cap="none">
                <a:solidFill>
                  <a:srgbClr val="000000"/>
                </a:solidFill>
                <a:latin typeface="Arial"/>
                <a:ea typeface="Arial"/>
                <a:cs typeface="Arial"/>
                <a:sym typeface="Arial"/>
              </a:rPr>
              <a:t> is a strategy to read a text quickly in order to find specific information.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MX" sz="1400" b="1" i="0" u="none" strike="noStrike" cap="none">
                <a:solidFill>
                  <a:srgbClr val="FF0062"/>
                </a:solidFill>
                <a:latin typeface="Arial"/>
                <a:ea typeface="Arial"/>
                <a:cs typeface="Arial"/>
                <a:sym typeface="Arial"/>
              </a:rPr>
              <a:t>Example:</a:t>
            </a:r>
            <a:r>
              <a:rPr lang="es-MX" sz="1400" b="0" i="0" u="none" strike="noStrike" cap="none">
                <a:solidFill>
                  <a:srgbClr val="000000"/>
                </a:solidFill>
                <a:latin typeface="Arial"/>
                <a:ea typeface="Arial"/>
                <a:cs typeface="Arial"/>
                <a:sym typeface="Arial"/>
              </a:rPr>
              <a:t> you need to know the specific number of people that are using Python around the world… So, when you scan the text, you have this question in your mind and you read the passage only to find the answer.</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MX" sz="1400" b="0" i="0" u="none" strike="noStrike" cap="none">
                <a:solidFill>
                  <a:srgbClr val="000000"/>
                </a:solidFill>
                <a:latin typeface="Arial"/>
                <a:ea typeface="Arial"/>
                <a:cs typeface="Arial"/>
                <a:sym typeface="Arial"/>
              </a:rPr>
              <a:t>Follow these steps to scan any text: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rgbClr val="000000"/>
              </a:buClr>
              <a:buSzPts val="1400"/>
              <a:buFont typeface="Arial"/>
              <a:buAutoNum type="arabicPeriod"/>
            </a:pPr>
            <a:r>
              <a:rPr lang="es-MX" sz="1400" b="0" i="0" u="none" strike="noStrike" cap="none">
                <a:solidFill>
                  <a:srgbClr val="000000"/>
                </a:solidFill>
                <a:latin typeface="Arial"/>
                <a:ea typeface="Arial"/>
                <a:cs typeface="Arial"/>
                <a:sym typeface="Arial"/>
              </a:rPr>
              <a:t>What’s your question? Make sure </a:t>
            </a:r>
            <a:r>
              <a:rPr lang="es-MX" sz="1400" b="1" i="0" u="none" strike="noStrike" cap="none">
                <a:solidFill>
                  <a:srgbClr val="3366CA"/>
                </a:solidFill>
                <a:latin typeface="Arial"/>
                <a:ea typeface="Arial"/>
                <a:cs typeface="Arial"/>
                <a:sym typeface="Arial"/>
              </a:rPr>
              <a:t>you know what you are looking for</a:t>
            </a:r>
            <a:endParaRPr/>
          </a:p>
          <a:p>
            <a:pPr marL="228600" marR="0" lvl="0" indent="-228600" algn="l" rtl="0">
              <a:lnSpc>
                <a:spcPct val="100000"/>
              </a:lnSpc>
              <a:spcBef>
                <a:spcPts val="0"/>
              </a:spcBef>
              <a:spcAft>
                <a:spcPts val="0"/>
              </a:spcAft>
              <a:buClr>
                <a:srgbClr val="000000"/>
              </a:buClr>
              <a:buSzPts val="1400"/>
              <a:buFont typeface="Arial"/>
              <a:buAutoNum type="arabicPeriod"/>
            </a:pPr>
            <a:r>
              <a:rPr lang="es-MX" sz="1400" b="0" i="0" u="none" strike="noStrike" cap="none">
                <a:solidFill>
                  <a:srgbClr val="000000"/>
                </a:solidFill>
                <a:latin typeface="Arial"/>
                <a:ea typeface="Arial"/>
                <a:cs typeface="Arial"/>
                <a:sym typeface="Arial"/>
              </a:rPr>
              <a:t>Look through the text to find specific info: </a:t>
            </a:r>
            <a:r>
              <a:rPr lang="es-MX" sz="1400" b="1" i="0" u="none" strike="noStrike" cap="none">
                <a:solidFill>
                  <a:srgbClr val="3366CA"/>
                </a:solidFill>
                <a:latin typeface="Arial"/>
                <a:ea typeface="Arial"/>
                <a:cs typeface="Arial"/>
                <a:sym typeface="Arial"/>
              </a:rPr>
              <a:t>keywords, numbers and phrases</a:t>
            </a:r>
            <a:endParaRPr sz="1400" b="0" i="0" u="none" strike="noStrike" cap="none">
              <a:solidFill>
                <a:srgbClr val="3366CA"/>
              </a:solidFill>
              <a:latin typeface="Arial"/>
              <a:ea typeface="Arial"/>
              <a:cs typeface="Arial"/>
              <a:sym typeface="Arial"/>
            </a:endParaRPr>
          </a:p>
          <a:p>
            <a:pPr marL="228600" marR="0" lvl="0" indent="-228600" algn="l" rtl="0">
              <a:lnSpc>
                <a:spcPct val="100000"/>
              </a:lnSpc>
              <a:spcBef>
                <a:spcPts val="0"/>
              </a:spcBef>
              <a:spcAft>
                <a:spcPts val="0"/>
              </a:spcAft>
              <a:buClr>
                <a:srgbClr val="000000"/>
              </a:buClr>
              <a:buSzPts val="1400"/>
              <a:buFont typeface="Arial"/>
              <a:buAutoNum type="arabicPeriod"/>
            </a:pPr>
            <a:r>
              <a:rPr lang="es-MX" sz="1400" b="0" i="0" u="none" strike="noStrike" cap="none">
                <a:solidFill>
                  <a:srgbClr val="000000"/>
                </a:solidFill>
                <a:latin typeface="Arial"/>
                <a:ea typeface="Arial"/>
                <a:cs typeface="Arial"/>
                <a:sym typeface="Arial"/>
              </a:rPr>
              <a:t>Scan the </a:t>
            </a:r>
            <a:r>
              <a:rPr lang="es-MX" sz="1400" b="1" i="0" u="none" strike="noStrike" cap="none">
                <a:solidFill>
                  <a:srgbClr val="3366CA"/>
                </a:solidFill>
                <a:latin typeface="Arial"/>
                <a:ea typeface="Arial"/>
                <a:cs typeface="Arial"/>
                <a:sym typeface="Arial"/>
              </a:rPr>
              <a:t>title, subtitles and abstract </a:t>
            </a:r>
            <a:r>
              <a:rPr lang="es-MX" sz="1400" b="0" i="0" u="none" strike="noStrike" cap="none">
                <a:solidFill>
                  <a:srgbClr val="000000"/>
                </a:solidFill>
                <a:latin typeface="Arial"/>
                <a:ea typeface="Arial"/>
                <a:cs typeface="Arial"/>
                <a:sym typeface="Arial"/>
              </a:rPr>
              <a:t>to see </a:t>
            </a:r>
            <a:r>
              <a:rPr lang="es-MX" sz="1400" b="1" i="0" u="none" strike="noStrike" cap="none">
                <a:solidFill>
                  <a:srgbClr val="3366CA"/>
                </a:solidFill>
                <a:latin typeface="Arial"/>
                <a:ea typeface="Arial"/>
                <a:cs typeface="Arial"/>
                <a:sym typeface="Arial"/>
              </a:rPr>
              <a:t>relevant content</a:t>
            </a:r>
            <a:endParaRPr sz="1400" b="1" i="0" u="none" strike="noStrike" cap="none">
              <a:solidFill>
                <a:srgbClr val="3366CA"/>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18">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385" name="Google Shape;385;p18"/>
          <p:cNvSpPr txBox="1"/>
          <p:nvPr/>
        </p:nvSpPr>
        <p:spPr>
          <a:xfrm>
            <a:off x="2385842" y="678368"/>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pic>
        <p:nvPicPr>
          <p:cNvPr id="386" name="Google Shape;386;p18"/>
          <p:cNvPicPr preferRelativeResize="0"/>
          <p:nvPr/>
        </p:nvPicPr>
        <p:blipFill rotWithShape="1">
          <a:blip r:embed="rId5">
            <a:alphaModFix/>
          </a:blip>
          <a:srcRect l="10409" t="20354" r="15709" b="7627"/>
          <a:stretch/>
        </p:blipFill>
        <p:spPr>
          <a:xfrm>
            <a:off x="1934367" y="1513113"/>
            <a:ext cx="7574507" cy="4384033"/>
          </a:xfrm>
          <a:prstGeom prst="rect">
            <a:avLst/>
          </a:prstGeom>
          <a:noFill/>
          <a:ln>
            <a:noFill/>
          </a:ln>
        </p:spPr>
      </p:pic>
      <p:sp>
        <p:nvSpPr>
          <p:cNvPr id="387" name="Google Shape;387;p18"/>
          <p:cNvSpPr/>
          <p:nvPr/>
        </p:nvSpPr>
        <p:spPr>
          <a:xfrm>
            <a:off x="1784228" y="1398111"/>
            <a:ext cx="7874787" cy="4499035"/>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19">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393" name="Google Shape;393;p19"/>
          <p:cNvSpPr txBox="1"/>
          <p:nvPr/>
        </p:nvSpPr>
        <p:spPr>
          <a:xfrm>
            <a:off x="2307855" y="593357"/>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pic>
        <p:nvPicPr>
          <p:cNvPr id="394" name="Google Shape;394;p19"/>
          <p:cNvPicPr preferRelativeResize="0"/>
          <p:nvPr/>
        </p:nvPicPr>
        <p:blipFill rotWithShape="1">
          <a:blip r:embed="rId5">
            <a:alphaModFix/>
          </a:blip>
          <a:srcRect l="13124" t="17632" r="17813" b="22895"/>
          <a:stretch/>
        </p:blipFill>
        <p:spPr>
          <a:xfrm>
            <a:off x="1657350" y="1494978"/>
            <a:ext cx="8420100" cy="4305300"/>
          </a:xfrm>
          <a:prstGeom prst="rect">
            <a:avLst/>
          </a:prstGeom>
          <a:noFill/>
          <a:ln>
            <a:noFill/>
          </a:ln>
        </p:spPr>
      </p:pic>
      <p:sp>
        <p:nvSpPr>
          <p:cNvPr id="395" name="Google Shape;395;p19"/>
          <p:cNvSpPr/>
          <p:nvPr/>
        </p:nvSpPr>
        <p:spPr>
          <a:xfrm>
            <a:off x="1447800" y="1398111"/>
            <a:ext cx="8801100" cy="4499035"/>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20">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401" name="Google Shape;401;p20"/>
          <p:cNvSpPr txBox="1"/>
          <p:nvPr/>
        </p:nvSpPr>
        <p:spPr>
          <a:xfrm>
            <a:off x="2307855" y="593357"/>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sp>
        <p:nvSpPr>
          <p:cNvPr id="402" name="Google Shape;402;p20"/>
          <p:cNvSpPr/>
          <p:nvPr/>
        </p:nvSpPr>
        <p:spPr>
          <a:xfrm>
            <a:off x="1200150" y="1657350"/>
            <a:ext cx="9334500" cy="3790950"/>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03" name="Google Shape;403;p20"/>
          <p:cNvPicPr preferRelativeResize="0"/>
          <p:nvPr/>
        </p:nvPicPr>
        <p:blipFill rotWithShape="1">
          <a:blip r:embed="rId5">
            <a:alphaModFix/>
          </a:blip>
          <a:srcRect l="12968" t="18948" r="21406" b="39209"/>
          <a:stretch/>
        </p:blipFill>
        <p:spPr>
          <a:xfrm>
            <a:off x="1406574" y="1885256"/>
            <a:ext cx="8842326" cy="33474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24">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409" name="Google Shape;409;p24"/>
          <p:cNvSpPr txBox="1"/>
          <p:nvPr/>
        </p:nvSpPr>
        <p:spPr>
          <a:xfrm>
            <a:off x="2307855" y="593357"/>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sp>
        <p:nvSpPr>
          <p:cNvPr id="410" name="Google Shape;410;p24"/>
          <p:cNvSpPr/>
          <p:nvPr/>
        </p:nvSpPr>
        <p:spPr>
          <a:xfrm>
            <a:off x="1200150" y="1657350"/>
            <a:ext cx="9334500" cy="3790950"/>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11" name="Google Shape;411;p24"/>
          <p:cNvPicPr preferRelativeResize="0"/>
          <p:nvPr/>
        </p:nvPicPr>
        <p:blipFill rotWithShape="1">
          <a:blip r:embed="rId5">
            <a:alphaModFix/>
          </a:blip>
          <a:srcRect l="12656" t="30790" r="18124" b="26842"/>
          <a:stretch/>
        </p:blipFill>
        <p:spPr>
          <a:xfrm>
            <a:off x="1371599" y="1894600"/>
            <a:ext cx="8887103" cy="3229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1">
            <a:hlinkClick r:id="rId3"/>
          </p:cNvPr>
          <p:cNvPicPr preferRelativeResize="0"/>
          <p:nvPr/>
        </p:nvPicPr>
        <p:blipFill rotWithShape="1">
          <a:blip r:embed="rId4">
            <a:alphaModFix/>
          </a:blip>
          <a:srcRect/>
          <a:stretch/>
        </p:blipFill>
        <p:spPr>
          <a:xfrm>
            <a:off x="0" y="0"/>
            <a:ext cx="12189630" cy="6858000"/>
          </a:xfrm>
          <a:prstGeom prst="rect">
            <a:avLst/>
          </a:prstGeom>
          <a:noFill/>
          <a:ln>
            <a:noFill/>
          </a:ln>
        </p:spPr>
      </p:pic>
      <p:sp>
        <p:nvSpPr>
          <p:cNvPr id="417" name="Google Shape;417;p51"/>
          <p:cNvSpPr txBox="1"/>
          <p:nvPr/>
        </p:nvSpPr>
        <p:spPr>
          <a:xfrm>
            <a:off x="2307855" y="593357"/>
            <a:ext cx="708099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62"/>
              </a:buClr>
              <a:buSzPts val="4000"/>
              <a:buFont typeface="Arial"/>
              <a:buNone/>
            </a:pPr>
            <a:r>
              <a:rPr lang="es-MX" sz="4000" b="1" i="0" u="none" strike="noStrike" cap="none">
                <a:solidFill>
                  <a:srgbClr val="FF0062"/>
                </a:solidFill>
                <a:latin typeface="Calibri"/>
                <a:ea typeface="Calibri"/>
                <a:cs typeface="Calibri"/>
                <a:sym typeface="Calibri"/>
              </a:rPr>
              <a:t>Reading Time!</a:t>
            </a:r>
            <a:endParaRPr sz="1400" b="0" i="0" u="none" strike="noStrike" cap="none">
              <a:solidFill>
                <a:srgbClr val="000000"/>
              </a:solidFill>
              <a:latin typeface="Arial"/>
              <a:ea typeface="Arial"/>
              <a:cs typeface="Arial"/>
              <a:sym typeface="Arial"/>
            </a:endParaRPr>
          </a:p>
        </p:txBody>
      </p:sp>
      <p:sp>
        <p:nvSpPr>
          <p:cNvPr id="418" name="Google Shape;418;p51"/>
          <p:cNvSpPr/>
          <p:nvPr/>
        </p:nvSpPr>
        <p:spPr>
          <a:xfrm>
            <a:off x="1200150" y="1657350"/>
            <a:ext cx="9334500" cy="3790950"/>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19" name="Google Shape;419;p51"/>
          <p:cNvPicPr preferRelativeResize="0"/>
          <p:nvPr/>
        </p:nvPicPr>
        <p:blipFill rotWithShape="1">
          <a:blip r:embed="rId5">
            <a:alphaModFix/>
          </a:blip>
          <a:srcRect l="12500" t="28683" r="18281" b="28158"/>
          <a:stretch/>
        </p:blipFill>
        <p:spPr>
          <a:xfrm>
            <a:off x="1460354" y="1928375"/>
            <a:ext cx="8775992" cy="3248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25" name="Google Shape;425;p43"/>
          <p:cNvSpPr txBox="1"/>
          <p:nvPr/>
        </p:nvSpPr>
        <p:spPr>
          <a:xfrm>
            <a:off x="524089" y="1227750"/>
            <a:ext cx="9039252"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Wrap up!</a:t>
            </a:r>
            <a:endParaRPr sz="4000" b="1" i="0" u="none" strike="noStrike" cap="none">
              <a:solidFill>
                <a:srgbClr val="3366CA"/>
              </a:solidFill>
              <a:latin typeface="Calibri"/>
              <a:ea typeface="Calibri"/>
              <a:cs typeface="Calibri"/>
              <a:sym typeface="Calibri"/>
            </a:endParaRPr>
          </a:p>
        </p:txBody>
      </p:sp>
      <p:sp>
        <p:nvSpPr>
          <p:cNvPr id="426" name="Google Shape;426;p43"/>
          <p:cNvSpPr txBox="1"/>
          <p:nvPr/>
        </p:nvSpPr>
        <p:spPr>
          <a:xfrm>
            <a:off x="654311" y="1781708"/>
            <a:ext cx="9144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MX"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427" name="Google Shape;427;p43"/>
          <p:cNvSpPr/>
          <p:nvPr/>
        </p:nvSpPr>
        <p:spPr>
          <a:xfrm>
            <a:off x="3438375" y="2541805"/>
            <a:ext cx="2189986" cy="311534"/>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8" name="Google Shape;428;p43"/>
          <p:cNvSpPr/>
          <p:nvPr/>
        </p:nvSpPr>
        <p:spPr>
          <a:xfrm>
            <a:off x="2879700" y="1337683"/>
            <a:ext cx="8046427" cy="597914"/>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p43"/>
          <p:cNvSpPr txBox="1"/>
          <p:nvPr/>
        </p:nvSpPr>
        <p:spPr>
          <a:xfrm>
            <a:off x="3124578" y="1443194"/>
            <a:ext cx="7712100"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To finish this session, think about your questions and what you learned!</a:t>
            </a:r>
            <a:endParaRPr sz="1600" b="0" i="0" u="none" strike="noStrike" cap="none">
              <a:solidFill>
                <a:srgbClr val="000000"/>
              </a:solidFill>
              <a:latin typeface="Calibri"/>
              <a:ea typeface="Calibri"/>
              <a:cs typeface="Calibri"/>
              <a:sym typeface="Calibri"/>
            </a:endParaRPr>
          </a:p>
        </p:txBody>
      </p:sp>
      <p:sp>
        <p:nvSpPr>
          <p:cNvPr id="430" name="Google Shape;430;p43"/>
          <p:cNvSpPr/>
          <p:nvPr/>
        </p:nvSpPr>
        <p:spPr>
          <a:xfrm>
            <a:off x="7170273" y="2512757"/>
            <a:ext cx="2280635" cy="340582"/>
          </a:xfrm>
          <a:prstGeom prst="roundRect">
            <a:avLst>
              <a:gd name="adj" fmla="val 16667"/>
            </a:avLst>
          </a:prstGeom>
          <a:noFill/>
          <a:ln w="12700" cap="flat" cmpd="sng">
            <a:solidFill>
              <a:srgbClr val="00B050"/>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43"/>
          <p:cNvSpPr/>
          <p:nvPr/>
        </p:nvSpPr>
        <p:spPr>
          <a:xfrm>
            <a:off x="3121111" y="3159041"/>
            <a:ext cx="2845181" cy="2483777"/>
          </a:xfrm>
          <a:prstGeom prst="roundRect">
            <a:avLst>
              <a:gd name="adj" fmla="val 16667"/>
            </a:avLst>
          </a:prstGeom>
          <a:solidFill>
            <a:srgbClr val="FF0062"/>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43"/>
          <p:cNvSpPr/>
          <p:nvPr/>
        </p:nvSpPr>
        <p:spPr>
          <a:xfrm>
            <a:off x="6853010" y="3150777"/>
            <a:ext cx="2946081" cy="2483777"/>
          </a:xfrm>
          <a:prstGeom prst="roundRect">
            <a:avLst>
              <a:gd name="adj" fmla="val 16667"/>
            </a:avLst>
          </a:prstGeom>
          <a:solidFill>
            <a:srgbClr val="00B050"/>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43"/>
          <p:cNvSpPr txBox="1"/>
          <p:nvPr/>
        </p:nvSpPr>
        <p:spPr>
          <a:xfrm>
            <a:off x="3789903" y="2527291"/>
            <a:ext cx="148693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MX" sz="1800" b="1" i="0" u="none" strike="noStrike" cap="none">
                <a:solidFill>
                  <a:srgbClr val="000000"/>
                </a:solidFill>
                <a:latin typeface="Calibri"/>
                <a:ea typeface="Calibri"/>
                <a:cs typeface="Calibri"/>
                <a:sym typeface="Calibri"/>
              </a:rPr>
              <a:t>STOP!</a:t>
            </a:r>
            <a:endParaRPr sz="1800" b="1" i="0" u="none" strike="noStrike" cap="none">
              <a:solidFill>
                <a:srgbClr val="000000"/>
              </a:solidFill>
              <a:latin typeface="Calibri"/>
              <a:ea typeface="Calibri"/>
              <a:cs typeface="Calibri"/>
              <a:sym typeface="Calibri"/>
            </a:endParaRPr>
          </a:p>
        </p:txBody>
      </p:sp>
      <p:sp>
        <p:nvSpPr>
          <p:cNvPr id="434" name="Google Shape;434;p43"/>
          <p:cNvSpPr txBox="1"/>
          <p:nvPr/>
        </p:nvSpPr>
        <p:spPr>
          <a:xfrm>
            <a:off x="7525198" y="2527291"/>
            <a:ext cx="156074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MX" sz="1800" b="1" i="0" u="none" strike="noStrike" cap="none">
                <a:solidFill>
                  <a:srgbClr val="000000"/>
                </a:solidFill>
                <a:latin typeface="Calibri"/>
                <a:ea typeface="Calibri"/>
                <a:cs typeface="Calibri"/>
                <a:sym typeface="Calibri"/>
              </a:rPr>
              <a:t>GO!</a:t>
            </a:r>
            <a:endParaRPr sz="1800" b="1" i="0" u="none" strike="noStrike" cap="none">
              <a:solidFill>
                <a:srgbClr val="000000"/>
              </a:solidFill>
              <a:latin typeface="Calibri"/>
              <a:ea typeface="Calibri"/>
              <a:cs typeface="Calibri"/>
              <a:sym typeface="Calibri"/>
            </a:endParaRPr>
          </a:p>
        </p:txBody>
      </p:sp>
      <p:sp>
        <p:nvSpPr>
          <p:cNvPr id="435" name="Google Shape;435;p43"/>
          <p:cNvSpPr txBox="1"/>
          <p:nvPr/>
        </p:nvSpPr>
        <p:spPr>
          <a:xfrm>
            <a:off x="3203000" y="4965249"/>
            <a:ext cx="297943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chemeClr val="lt1"/>
                </a:solidFill>
                <a:latin typeface="Calibri"/>
                <a:ea typeface="Calibri"/>
                <a:cs typeface="Calibri"/>
                <a:sym typeface="Calibri"/>
              </a:rPr>
              <a:t>What I need to study more</a:t>
            </a:r>
            <a:endParaRPr sz="1800" b="0" i="0" u="none" strike="noStrike" cap="none">
              <a:solidFill>
                <a:schemeClr val="lt1"/>
              </a:solidFill>
              <a:latin typeface="Calibri"/>
              <a:ea typeface="Calibri"/>
              <a:cs typeface="Calibri"/>
              <a:sym typeface="Calibri"/>
            </a:endParaRPr>
          </a:p>
        </p:txBody>
      </p:sp>
      <p:sp>
        <p:nvSpPr>
          <p:cNvPr id="436" name="Google Shape;436;p43"/>
          <p:cNvSpPr txBox="1"/>
          <p:nvPr/>
        </p:nvSpPr>
        <p:spPr>
          <a:xfrm>
            <a:off x="7336149" y="5032040"/>
            <a:ext cx="1938843"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MX" sz="1800" b="0" i="0" u="none" strike="noStrike" cap="none">
                <a:solidFill>
                  <a:schemeClr val="lt1"/>
                </a:solidFill>
                <a:latin typeface="Calibri"/>
                <a:ea typeface="Calibri"/>
                <a:cs typeface="Calibri"/>
                <a:sym typeface="Calibri"/>
              </a:rPr>
              <a:t>What I Know</a:t>
            </a: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50"/>
          <p:cNvPicPr preferRelativeResize="0"/>
          <p:nvPr/>
        </p:nvPicPr>
        <p:blipFill rotWithShape="1">
          <a:blip r:embed="rId3">
            <a:alphaModFix/>
          </a:blip>
          <a:srcRect/>
          <a:stretch/>
        </p:blipFill>
        <p:spPr>
          <a:xfrm>
            <a:off x="0" y="0"/>
            <a:ext cx="12189630" cy="6858000"/>
          </a:xfrm>
          <a:prstGeom prst="rect">
            <a:avLst/>
          </a:prstGeom>
          <a:noFill/>
          <a:ln>
            <a:noFill/>
          </a:ln>
        </p:spPr>
      </p:pic>
      <p:sp>
        <p:nvSpPr>
          <p:cNvPr id="442" name="Google Shape;442;p50"/>
          <p:cNvSpPr txBox="1"/>
          <p:nvPr/>
        </p:nvSpPr>
        <p:spPr>
          <a:xfrm>
            <a:off x="2477140" y="2936577"/>
            <a:ext cx="7080990" cy="98484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62"/>
              </a:buClr>
              <a:buSzPts val="4000"/>
              <a:buFont typeface="Arial"/>
              <a:buNone/>
            </a:pPr>
            <a:r>
              <a:rPr lang="es-MX" sz="4400" b="1" i="0" u="none" strike="noStrike" cap="none">
                <a:solidFill>
                  <a:srgbClr val="FF0062"/>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0062"/>
              </a:buClr>
              <a:buSzPts val="40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blip>
          <a:srcRect/>
          <a:stretch/>
        </p:blipFill>
        <p:spPr>
          <a:xfrm>
            <a:off x="0" y="11854"/>
            <a:ext cx="12192000" cy="6858000"/>
          </a:xfrm>
          <a:prstGeom prst="rect">
            <a:avLst/>
          </a:prstGeom>
          <a:noFill/>
          <a:ln>
            <a:noFill/>
          </a:ln>
        </p:spPr>
      </p:pic>
      <p:sp>
        <p:nvSpPr>
          <p:cNvPr id="100" name="Google Shape;100;p4"/>
          <p:cNvSpPr txBox="1"/>
          <p:nvPr/>
        </p:nvSpPr>
        <p:spPr>
          <a:xfrm>
            <a:off x="1743805" y="1213563"/>
            <a:ext cx="7142743"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Tutorial – Review</a:t>
            </a:r>
            <a:endParaRPr sz="1400" b="0" i="0" u="none" strike="noStrike" cap="none">
              <a:solidFill>
                <a:srgbClr val="000000"/>
              </a:solidFill>
              <a:latin typeface="Arial"/>
              <a:ea typeface="Arial"/>
              <a:cs typeface="Arial"/>
              <a:sym typeface="Arial"/>
            </a:endParaRPr>
          </a:p>
        </p:txBody>
      </p:sp>
      <p:sp>
        <p:nvSpPr>
          <p:cNvPr id="101" name="Google Shape;101;p4"/>
          <p:cNvSpPr txBox="1"/>
          <p:nvPr/>
        </p:nvSpPr>
        <p:spPr>
          <a:xfrm>
            <a:off x="930346" y="2517614"/>
            <a:ext cx="5598969" cy="2862282"/>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000"/>
              <a:buFont typeface="Noto Sans Symbols"/>
              <a:buChar char="✔"/>
            </a:pPr>
            <a:r>
              <a:rPr lang="es-MX" sz="1800" b="0" i="0" u="none" strike="noStrike" cap="none" dirty="0" err="1">
                <a:solidFill>
                  <a:schemeClr val="dk1"/>
                </a:solidFill>
                <a:latin typeface="Calibri"/>
                <a:ea typeface="Calibri"/>
                <a:cs typeface="Calibri"/>
                <a:sym typeface="Calibri"/>
              </a:rPr>
              <a:t>What</a:t>
            </a:r>
            <a:r>
              <a:rPr lang="es-MX" sz="1800" b="0" i="0" u="none" strike="noStrike" cap="none" dirty="0">
                <a:solidFill>
                  <a:schemeClr val="dk1"/>
                </a:solidFill>
                <a:latin typeface="Calibri"/>
                <a:ea typeface="Calibri"/>
                <a:cs typeface="Calibri"/>
                <a:sym typeface="Calibri"/>
              </a:rPr>
              <a:t> do </a:t>
            </a:r>
            <a:r>
              <a:rPr lang="es-MX" sz="1800" b="0" i="0" u="none" strike="noStrike" cap="none" dirty="0" err="1">
                <a:solidFill>
                  <a:schemeClr val="dk1"/>
                </a:solidFill>
                <a:latin typeface="Calibri"/>
                <a:ea typeface="Calibri"/>
                <a:cs typeface="Calibri"/>
                <a:sym typeface="Calibri"/>
              </a:rPr>
              <a:t>you</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remember</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from</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the</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asynchronous</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session</a:t>
            </a:r>
            <a:r>
              <a:rPr lang="es-MX"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Arial"/>
              <a:ea typeface="Arial"/>
              <a:cs typeface="Arial"/>
              <a:sym typeface="Arial"/>
            </a:endParaRPr>
          </a:p>
          <a:p>
            <a:pPr marL="342900" marR="0" lvl="0" indent="-215900" algn="just" rtl="0">
              <a:lnSpc>
                <a:spcPct val="100000"/>
              </a:lnSpc>
              <a:spcBef>
                <a:spcPts val="0"/>
              </a:spcBef>
              <a:spcAft>
                <a:spcPts val="0"/>
              </a:spcAft>
              <a:buClr>
                <a:srgbClr val="FF0066"/>
              </a:buClr>
              <a:buSzPts val="2000"/>
              <a:buFont typeface="Noto Sans Symbols"/>
              <a:buNone/>
            </a:pPr>
            <a:endParaRPr sz="1800" b="0" i="0" u="none" strike="noStrike" cap="none" dirty="0">
              <a:solidFill>
                <a:schemeClr val="dk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dk1"/>
              </a:buClr>
              <a:buSzPts val="2000"/>
              <a:buFont typeface="Noto Sans Symbols"/>
              <a:buChar char="✔"/>
            </a:pPr>
            <a:r>
              <a:rPr lang="es-MX" sz="1800" b="0" i="0" u="none" strike="noStrike" cap="none" dirty="0" err="1">
                <a:solidFill>
                  <a:schemeClr val="dk1"/>
                </a:solidFill>
                <a:latin typeface="Calibri"/>
                <a:ea typeface="Calibri"/>
                <a:cs typeface="Calibri"/>
                <a:sym typeface="Calibri"/>
              </a:rPr>
              <a:t>Mention</a:t>
            </a:r>
            <a:r>
              <a:rPr lang="es-MX" sz="1800" b="0" i="0" u="none" strike="noStrike" cap="none" dirty="0">
                <a:solidFill>
                  <a:schemeClr val="dk1"/>
                </a:solidFill>
                <a:latin typeface="Calibri"/>
                <a:ea typeface="Calibri"/>
                <a:cs typeface="Calibri"/>
                <a:sym typeface="Calibri"/>
              </a:rPr>
              <a:t> at </a:t>
            </a:r>
            <a:r>
              <a:rPr lang="es-MX" sz="1800" b="0" i="0" u="none" strike="noStrike" cap="none" dirty="0" err="1">
                <a:solidFill>
                  <a:schemeClr val="dk1"/>
                </a:solidFill>
                <a:latin typeface="Calibri"/>
                <a:ea typeface="Calibri"/>
                <a:cs typeface="Calibri"/>
                <a:sym typeface="Calibri"/>
              </a:rPr>
              <a:t>least</a:t>
            </a:r>
            <a:r>
              <a:rPr lang="es-MX" sz="1800" b="0" i="0" u="none" strike="noStrike" cap="none" dirty="0">
                <a:solidFill>
                  <a:schemeClr val="dk1"/>
                </a:solidFill>
                <a:latin typeface="Calibri"/>
                <a:ea typeface="Calibri"/>
                <a:cs typeface="Calibri"/>
                <a:sym typeface="Calibri"/>
              </a:rPr>
              <a:t> </a:t>
            </a:r>
            <a:r>
              <a:rPr lang="es-MX" sz="1800" b="1" i="0" u="none" strike="noStrike" cap="none" dirty="0">
                <a:solidFill>
                  <a:schemeClr val="dk1"/>
                </a:solidFill>
                <a:latin typeface="Calibri"/>
                <a:ea typeface="Calibri"/>
                <a:cs typeface="Calibri"/>
                <a:sym typeface="Calibri"/>
              </a:rPr>
              <a:t>2 </a:t>
            </a:r>
            <a:r>
              <a:rPr lang="es-MX" sz="1800" b="1" i="0" u="none" strike="noStrike" cap="none" dirty="0" err="1">
                <a:solidFill>
                  <a:schemeClr val="dk1"/>
                </a:solidFill>
                <a:latin typeface="Calibri"/>
                <a:ea typeface="Calibri"/>
                <a:cs typeface="Calibri"/>
                <a:sym typeface="Calibri"/>
              </a:rPr>
              <a:t>topics</a:t>
            </a:r>
            <a:r>
              <a:rPr lang="es-MX" sz="1800" b="1"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that</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you</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learned</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from</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the</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asynchronous</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session</a:t>
            </a:r>
            <a:endParaRPr sz="1800" b="0" i="0" u="none" strike="noStrike" cap="none" dirty="0">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342900" lvl="0" indent="-342900" algn="just">
              <a:buClr>
                <a:schemeClr val="dk1"/>
              </a:buClr>
              <a:buSzPts val="2000"/>
              <a:buFont typeface="Noto Sans Symbols"/>
              <a:buChar char="✔"/>
            </a:pPr>
            <a:r>
              <a:rPr lang="es-MX" sz="1800" dirty="0">
                <a:solidFill>
                  <a:schemeClr val="dk1"/>
                </a:solidFill>
                <a:latin typeface="Calibri"/>
                <a:ea typeface="Calibri"/>
                <a:cs typeface="Calibri"/>
                <a:sym typeface="Calibri"/>
              </a:rPr>
              <a:t> are </a:t>
            </a:r>
            <a:r>
              <a:rPr lang="es-MX" sz="1800" dirty="0" err="1">
                <a:solidFill>
                  <a:schemeClr val="dk1"/>
                </a:solidFill>
                <a:latin typeface="Calibri"/>
                <a:ea typeface="Calibri"/>
                <a:cs typeface="Calibri"/>
                <a:sym typeface="Calibri"/>
              </a:rPr>
              <a:t>there</a:t>
            </a:r>
            <a:r>
              <a:rPr lang="es-MX" sz="1800" dirty="0">
                <a:solidFill>
                  <a:schemeClr val="dk1"/>
                </a:solidFill>
                <a:latin typeface="Calibri"/>
                <a:ea typeface="Calibri"/>
                <a:cs typeface="Calibri"/>
                <a:sym typeface="Calibri"/>
              </a:rPr>
              <a:t> </a:t>
            </a:r>
            <a:r>
              <a:rPr lang="es-MX" sz="1800" dirty="0" err="1">
                <a:solidFill>
                  <a:schemeClr val="dk1"/>
                </a:solidFill>
                <a:latin typeface="Calibri"/>
                <a:ea typeface="Calibri"/>
                <a:cs typeface="Calibri"/>
                <a:sym typeface="Calibri"/>
              </a:rPr>
              <a:t>questions</a:t>
            </a:r>
            <a:r>
              <a:rPr lang="es-MX" sz="1800"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regarding</a:t>
            </a:r>
            <a:r>
              <a:rPr lang="es-MX" sz="1800" b="0" i="0" u="none" strike="noStrike" cap="none" dirty="0">
                <a:solidFill>
                  <a:schemeClr val="dk1"/>
                </a:solidFill>
                <a:latin typeface="Calibri"/>
                <a:ea typeface="Calibri"/>
                <a:cs typeface="Calibri"/>
                <a:sym typeface="Calibri"/>
              </a:rPr>
              <a:t> </a:t>
            </a:r>
            <a:r>
              <a:rPr lang="es-MX" sz="1800" b="0" i="0" u="none" strike="noStrike" cap="none" dirty="0" err="1">
                <a:solidFill>
                  <a:schemeClr val="dk1"/>
                </a:solidFill>
                <a:latin typeface="Calibri"/>
                <a:ea typeface="Calibri"/>
                <a:cs typeface="Calibri"/>
                <a:sym typeface="Calibri"/>
              </a:rPr>
              <a:t>your</a:t>
            </a:r>
            <a:r>
              <a:rPr lang="es-MX" sz="1800" b="0" i="0" u="none" strike="noStrike" cap="none" dirty="0">
                <a:solidFill>
                  <a:schemeClr val="dk1"/>
                </a:solidFill>
                <a:latin typeface="Calibri"/>
                <a:ea typeface="Calibri"/>
                <a:cs typeface="Calibri"/>
                <a:sym typeface="Calibri"/>
              </a:rPr>
              <a:t> individual </a:t>
            </a:r>
            <a:r>
              <a:rPr lang="es-MX" sz="1800" b="0" i="0" u="none" strike="noStrike" cap="none" dirty="0" err="1">
                <a:solidFill>
                  <a:schemeClr val="dk1"/>
                </a:solidFill>
                <a:latin typeface="Calibri"/>
                <a:ea typeface="Calibri"/>
                <a:cs typeface="Calibri"/>
                <a:sym typeface="Calibri"/>
              </a:rPr>
              <a:t>work</a:t>
            </a:r>
            <a:r>
              <a:rPr lang="es-MX"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Arial"/>
              <a:ea typeface="Arial"/>
              <a:cs typeface="Arial"/>
              <a:sym typeface="Arial"/>
            </a:endParaRPr>
          </a:p>
          <a:p>
            <a:pPr marL="342900" marR="0" lvl="0" indent="-215900" algn="just" rtl="0">
              <a:lnSpc>
                <a:spcPct val="100000"/>
              </a:lnSpc>
              <a:spcBef>
                <a:spcPts val="0"/>
              </a:spcBef>
              <a:spcAft>
                <a:spcPts val="0"/>
              </a:spcAft>
              <a:buClr>
                <a:srgbClr val="FF0066"/>
              </a:buClr>
              <a:buSzPts val="2000"/>
              <a:buFont typeface="Noto Sans Symbols"/>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000"/>
              <a:buFont typeface="Arial"/>
              <a:buNone/>
            </a:pPr>
            <a:endParaRPr sz="1800" b="0" i="0" u="none" strike="noStrike" cap="none" dirty="0">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2000"/>
              <a:buFont typeface="Arial"/>
              <a:buNone/>
            </a:pPr>
            <a:endParaRPr sz="1800" b="0" i="0" u="none" strike="noStrike" cap="none" dirty="0">
              <a:solidFill>
                <a:srgbClr val="595959"/>
              </a:solidFill>
              <a:latin typeface="Calibri"/>
              <a:ea typeface="Calibri"/>
              <a:cs typeface="Calibri"/>
              <a:sym typeface="Calibri"/>
            </a:endParaRPr>
          </a:p>
        </p:txBody>
      </p:sp>
      <p:sp>
        <p:nvSpPr>
          <p:cNvPr id="102" name="Google Shape;102;p4"/>
          <p:cNvSpPr/>
          <p:nvPr/>
        </p:nvSpPr>
        <p:spPr>
          <a:xfrm>
            <a:off x="6652958" y="4926936"/>
            <a:ext cx="3693528"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&lt;a href="https://storyset.com/education"&gt;Illustration by Freepik Storyset&lt;/a&gt;</a:t>
            </a:r>
            <a:endParaRPr/>
          </a:p>
        </p:txBody>
      </p:sp>
      <p:pic>
        <p:nvPicPr>
          <p:cNvPr id="103" name="Google Shape;103;p4"/>
          <p:cNvPicPr preferRelativeResize="0"/>
          <p:nvPr/>
        </p:nvPicPr>
        <p:blipFill rotWithShape="1">
          <a:blip r:embed="rId4">
            <a:alphaModFix/>
          </a:blip>
          <a:srcRect/>
          <a:stretch/>
        </p:blipFill>
        <p:spPr>
          <a:xfrm>
            <a:off x="6529315" y="1478279"/>
            <a:ext cx="3556379" cy="35563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9" name="Google Shape;109;p7"/>
          <p:cNvSpPr txBox="1"/>
          <p:nvPr/>
        </p:nvSpPr>
        <p:spPr>
          <a:xfrm>
            <a:off x="7603931" y="5215683"/>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Pixabay on Pexels</a:t>
            </a:r>
            <a:endParaRPr sz="800" b="0" i="0" u="none" strike="noStrike" cap="none">
              <a:solidFill>
                <a:srgbClr val="000000"/>
              </a:solidFill>
              <a:latin typeface="Arial"/>
              <a:ea typeface="Arial"/>
              <a:cs typeface="Arial"/>
              <a:sym typeface="Arial"/>
            </a:endParaRPr>
          </a:p>
        </p:txBody>
      </p:sp>
      <p:sp>
        <p:nvSpPr>
          <p:cNvPr id="110" name="Google Shape;110;p7"/>
          <p:cNvSpPr txBox="1"/>
          <p:nvPr/>
        </p:nvSpPr>
        <p:spPr>
          <a:xfrm>
            <a:off x="140961" y="1122525"/>
            <a:ext cx="2861602"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p:txBody>
      </p:sp>
      <p:sp>
        <p:nvSpPr>
          <p:cNvPr id="111" name="Google Shape;111;p7"/>
          <p:cNvSpPr txBox="1"/>
          <p:nvPr/>
        </p:nvSpPr>
        <p:spPr>
          <a:xfrm>
            <a:off x="647490" y="1830550"/>
            <a:ext cx="7863801"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Look at the following picture. Can you describe what you see?</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Match the colour with the correct number:</a:t>
            </a:r>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Green	___</a:t>
            </a: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Grey	 	___</a:t>
            </a: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Brown	___</a:t>
            </a: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Purple	___ 		</a:t>
            </a:r>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Red		___</a:t>
            </a: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a:pPr>
            <a:r>
              <a:rPr lang="es-MX" sz="1800" b="1" i="0" u="none" strike="noStrike" cap="none">
                <a:solidFill>
                  <a:srgbClr val="000000"/>
                </a:solidFill>
                <a:latin typeface="Calibri"/>
                <a:ea typeface="Calibri"/>
                <a:cs typeface="Calibri"/>
                <a:sym typeface="Calibri"/>
              </a:rPr>
              <a:t>Yellow 	___</a:t>
            </a:r>
            <a:endParaRPr sz="18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800" b="1" i="0" u="none" strike="noStrike" cap="none">
                <a:solidFill>
                  <a:srgbClr val="000000"/>
                </a:solidFill>
                <a:latin typeface="Proxima Nova"/>
                <a:ea typeface="Proxima Nova"/>
                <a:cs typeface="Proxima Nova"/>
                <a:sym typeface="Proxima Nova"/>
              </a:rPr>
              <a:t>​</a:t>
            </a:r>
            <a:endParaRPr sz="1800" b="0" i="0" u="none" strike="noStrike" cap="none">
              <a:solidFill>
                <a:srgbClr val="000000"/>
              </a:solidFill>
              <a:latin typeface="Arial"/>
              <a:ea typeface="Arial"/>
              <a:cs typeface="Arial"/>
              <a:sym typeface="Arial"/>
            </a:endParaRPr>
          </a:p>
        </p:txBody>
      </p:sp>
      <p:grpSp>
        <p:nvGrpSpPr>
          <p:cNvPr id="112" name="Google Shape;112;p7"/>
          <p:cNvGrpSpPr/>
          <p:nvPr/>
        </p:nvGrpSpPr>
        <p:grpSpPr>
          <a:xfrm>
            <a:off x="7603931" y="2230619"/>
            <a:ext cx="3965228" cy="2917002"/>
            <a:chOff x="7411102" y="2083595"/>
            <a:chExt cx="3965228" cy="2917002"/>
          </a:xfrm>
        </p:grpSpPr>
        <p:pic>
          <p:nvPicPr>
            <p:cNvPr id="113" name="Google Shape;113;p7" descr="Lápiz De Color Verde Rojo Amarillo"/>
            <p:cNvPicPr preferRelativeResize="0"/>
            <p:nvPr/>
          </p:nvPicPr>
          <p:blipFill rotWithShape="1">
            <a:blip r:embed="rId4">
              <a:alphaModFix/>
            </a:blip>
            <a:srcRect/>
            <a:stretch/>
          </p:blipFill>
          <p:spPr>
            <a:xfrm>
              <a:off x="7427229" y="2083595"/>
              <a:ext cx="3889337" cy="2917002"/>
            </a:xfrm>
            <a:prstGeom prst="rect">
              <a:avLst/>
            </a:prstGeom>
            <a:noFill/>
            <a:ln>
              <a:noFill/>
            </a:ln>
          </p:spPr>
        </p:pic>
        <p:sp>
          <p:nvSpPr>
            <p:cNvPr id="114" name="Google Shape;114;p7"/>
            <p:cNvSpPr/>
            <p:nvPr/>
          </p:nvSpPr>
          <p:spPr>
            <a:xfrm>
              <a:off x="7411102" y="4592401"/>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1</a:t>
              </a:r>
              <a:endParaRPr sz="1400" b="0" i="0" u="none" strike="noStrike" cap="none">
                <a:solidFill>
                  <a:schemeClr val="dk1"/>
                </a:solidFill>
                <a:latin typeface="Arial"/>
                <a:ea typeface="Arial"/>
                <a:cs typeface="Arial"/>
                <a:sym typeface="Arial"/>
              </a:endParaRPr>
            </a:p>
          </p:txBody>
        </p:sp>
        <p:sp>
          <p:nvSpPr>
            <p:cNvPr id="115" name="Google Shape;115;p7"/>
            <p:cNvSpPr/>
            <p:nvPr/>
          </p:nvSpPr>
          <p:spPr>
            <a:xfrm>
              <a:off x="7462618" y="4118446"/>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2</a:t>
              </a:r>
              <a:endParaRPr sz="1400" b="0" i="0" u="none" strike="noStrike" cap="none">
                <a:solidFill>
                  <a:schemeClr val="dk1"/>
                </a:solidFill>
                <a:latin typeface="Arial"/>
                <a:ea typeface="Arial"/>
                <a:cs typeface="Arial"/>
                <a:sym typeface="Arial"/>
              </a:endParaRPr>
            </a:p>
          </p:txBody>
        </p:sp>
        <p:sp>
          <p:nvSpPr>
            <p:cNvPr id="116" name="Google Shape;116;p7"/>
            <p:cNvSpPr/>
            <p:nvPr/>
          </p:nvSpPr>
          <p:spPr>
            <a:xfrm>
              <a:off x="7436981" y="3458493"/>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3</a:t>
              </a:r>
              <a:endParaRPr sz="1400" b="0" i="0" u="none" strike="noStrike" cap="none">
                <a:solidFill>
                  <a:schemeClr val="dk1"/>
                </a:solidFill>
                <a:latin typeface="Arial"/>
                <a:ea typeface="Arial"/>
                <a:cs typeface="Arial"/>
                <a:sym typeface="Arial"/>
              </a:endParaRPr>
            </a:p>
          </p:txBody>
        </p:sp>
        <p:sp>
          <p:nvSpPr>
            <p:cNvPr id="117" name="Google Shape;117;p7"/>
            <p:cNvSpPr/>
            <p:nvPr/>
          </p:nvSpPr>
          <p:spPr>
            <a:xfrm>
              <a:off x="7449860" y="2522793"/>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4</a:t>
              </a:r>
              <a:endParaRPr sz="1400" b="0" i="0" u="none" strike="noStrike" cap="none">
                <a:solidFill>
                  <a:schemeClr val="dk1"/>
                </a:solidFill>
                <a:latin typeface="Arial"/>
                <a:ea typeface="Arial"/>
                <a:cs typeface="Arial"/>
                <a:sym typeface="Arial"/>
              </a:endParaRPr>
            </a:p>
          </p:txBody>
        </p:sp>
        <p:sp>
          <p:nvSpPr>
            <p:cNvPr id="118" name="Google Shape;118;p7"/>
            <p:cNvSpPr/>
            <p:nvPr/>
          </p:nvSpPr>
          <p:spPr>
            <a:xfrm>
              <a:off x="8014382" y="2120583"/>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5</a:t>
              </a:r>
              <a:endParaRPr sz="1400" b="0" i="0" u="none" strike="noStrike" cap="none">
                <a:solidFill>
                  <a:schemeClr val="dk1"/>
                </a:solidFill>
                <a:latin typeface="Arial"/>
                <a:ea typeface="Arial"/>
                <a:cs typeface="Arial"/>
                <a:sym typeface="Arial"/>
              </a:endParaRPr>
            </a:p>
          </p:txBody>
        </p:sp>
        <p:sp>
          <p:nvSpPr>
            <p:cNvPr id="119" name="Google Shape;119;p7"/>
            <p:cNvSpPr/>
            <p:nvPr/>
          </p:nvSpPr>
          <p:spPr>
            <a:xfrm>
              <a:off x="8779206" y="2120583"/>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6</a:t>
              </a:r>
              <a:endParaRPr sz="1400" b="0" i="0" u="none" strike="noStrike" cap="none">
                <a:solidFill>
                  <a:schemeClr val="dk1"/>
                </a:solidFill>
                <a:latin typeface="Arial"/>
                <a:ea typeface="Arial"/>
                <a:cs typeface="Arial"/>
                <a:sym typeface="Arial"/>
              </a:endParaRPr>
            </a:p>
          </p:txBody>
        </p:sp>
        <p:sp>
          <p:nvSpPr>
            <p:cNvPr id="120" name="Google Shape;120;p7"/>
            <p:cNvSpPr/>
            <p:nvPr/>
          </p:nvSpPr>
          <p:spPr>
            <a:xfrm>
              <a:off x="9505162" y="2117948"/>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7</a:t>
              </a:r>
              <a:endParaRPr sz="1400" b="0" i="0" u="none" strike="noStrike" cap="none">
                <a:solidFill>
                  <a:schemeClr val="dk1"/>
                </a:solidFill>
                <a:latin typeface="Arial"/>
                <a:ea typeface="Arial"/>
                <a:cs typeface="Arial"/>
                <a:sym typeface="Arial"/>
              </a:endParaRPr>
            </a:p>
          </p:txBody>
        </p:sp>
        <p:sp>
          <p:nvSpPr>
            <p:cNvPr id="121" name="Google Shape;121;p7"/>
            <p:cNvSpPr/>
            <p:nvPr/>
          </p:nvSpPr>
          <p:spPr>
            <a:xfrm>
              <a:off x="10188167" y="2117948"/>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8</a:t>
              </a:r>
              <a:endParaRPr sz="1400" b="0" i="0" u="none" strike="noStrike" cap="none">
                <a:solidFill>
                  <a:schemeClr val="dk1"/>
                </a:solidFill>
                <a:latin typeface="Arial"/>
                <a:ea typeface="Arial"/>
                <a:cs typeface="Arial"/>
                <a:sym typeface="Arial"/>
              </a:endParaRPr>
            </a:p>
          </p:txBody>
        </p:sp>
        <p:sp>
          <p:nvSpPr>
            <p:cNvPr id="122" name="Google Shape;122;p7"/>
            <p:cNvSpPr/>
            <p:nvPr/>
          </p:nvSpPr>
          <p:spPr>
            <a:xfrm>
              <a:off x="10976962" y="2522793"/>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MX" sz="1400" b="0" i="0" u="none" strike="noStrike" cap="none">
                  <a:solidFill>
                    <a:schemeClr val="dk1"/>
                  </a:solidFill>
                  <a:latin typeface="Arial"/>
                  <a:ea typeface="Arial"/>
                  <a:cs typeface="Arial"/>
                  <a:sym typeface="Arial"/>
                </a:rPr>
                <a:t>9</a:t>
              </a:r>
              <a:endParaRPr sz="1400" b="0" i="0" u="none" strike="noStrike" cap="none">
                <a:solidFill>
                  <a:schemeClr val="dk1"/>
                </a:solidFill>
                <a:latin typeface="Arial"/>
                <a:ea typeface="Arial"/>
                <a:cs typeface="Arial"/>
                <a:sym typeface="Arial"/>
              </a:endParaRPr>
            </a:p>
          </p:txBody>
        </p:sp>
        <p:sp>
          <p:nvSpPr>
            <p:cNvPr id="123" name="Google Shape;123;p7"/>
            <p:cNvSpPr/>
            <p:nvPr/>
          </p:nvSpPr>
          <p:spPr>
            <a:xfrm>
              <a:off x="10970892" y="3470857"/>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4" name="Google Shape;124;p7"/>
            <p:cNvSpPr/>
            <p:nvPr/>
          </p:nvSpPr>
          <p:spPr>
            <a:xfrm>
              <a:off x="10985877" y="4049081"/>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5" name="Google Shape;125;p7"/>
            <p:cNvSpPr/>
            <p:nvPr/>
          </p:nvSpPr>
          <p:spPr>
            <a:xfrm>
              <a:off x="10985877" y="4535575"/>
              <a:ext cx="339604" cy="330922"/>
            </a:xfrm>
            <a:prstGeom prst="ellipse">
              <a:avLst/>
            </a:prstGeom>
            <a:solidFill>
              <a:srgbClr val="DDEA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26" name="Google Shape;126;p7"/>
            <p:cNvSpPr/>
            <p:nvPr/>
          </p:nvSpPr>
          <p:spPr>
            <a:xfrm>
              <a:off x="10955967" y="3473810"/>
              <a:ext cx="3674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Calibri"/>
                  <a:ea typeface="Calibri"/>
                  <a:cs typeface="Calibri"/>
                  <a:sym typeface="Calibri"/>
                </a:rPr>
                <a:t>10</a:t>
              </a:r>
              <a:endParaRPr sz="1400" b="0" i="0" u="none" strike="noStrike" cap="none">
                <a:solidFill>
                  <a:srgbClr val="000000"/>
                </a:solidFill>
                <a:latin typeface="Arial"/>
                <a:ea typeface="Arial"/>
                <a:cs typeface="Arial"/>
                <a:sym typeface="Arial"/>
              </a:endParaRPr>
            </a:p>
          </p:txBody>
        </p:sp>
        <p:sp>
          <p:nvSpPr>
            <p:cNvPr id="127" name="Google Shape;127;p7"/>
            <p:cNvSpPr/>
            <p:nvPr/>
          </p:nvSpPr>
          <p:spPr>
            <a:xfrm>
              <a:off x="10968846" y="4053550"/>
              <a:ext cx="4074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Calibri"/>
                  <a:ea typeface="Calibri"/>
                  <a:cs typeface="Calibri"/>
                  <a:sym typeface="Calibri"/>
                </a:rPr>
                <a:t>11 </a:t>
              </a:r>
              <a:endParaRPr sz="1400" b="0" i="0" u="none" strike="noStrike" cap="none">
                <a:solidFill>
                  <a:srgbClr val="000000"/>
                </a:solidFill>
                <a:latin typeface="Arial"/>
                <a:ea typeface="Arial"/>
                <a:cs typeface="Arial"/>
                <a:sym typeface="Arial"/>
              </a:endParaRPr>
            </a:p>
          </p:txBody>
        </p:sp>
        <p:sp>
          <p:nvSpPr>
            <p:cNvPr id="128" name="Google Shape;128;p7"/>
            <p:cNvSpPr/>
            <p:nvPr/>
          </p:nvSpPr>
          <p:spPr>
            <a:xfrm>
              <a:off x="10979040" y="4526955"/>
              <a:ext cx="36740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none" strike="noStrike" cap="none">
                  <a:solidFill>
                    <a:srgbClr val="000000"/>
                  </a:solidFill>
                  <a:latin typeface="Calibri"/>
                  <a:ea typeface="Calibri"/>
                  <a:cs typeface="Calibri"/>
                  <a:sym typeface="Calibri"/>
                </a:rPr>
                <a:t>12</a:t>
              </a:r>
              <a:endParaRPr sz="1400" b="0" i="0" u="none" strike="noStrike" cap="none">
                <a:solidFill>
                  <a:srgbClr val="000000"/>
                </a:solidFill>
                <a:latin typeface="Arial"/>
                <a:ea typeface="Arial"/>
                <a:cs typeface="Arial"/>
                <a:sym typeface="Arial"/>
              </a:endParaRPr>
            </a:p>
          </p:txBody>
        </p:sp>
      </p:grpSp>
      <p:sp>
        <p:nvSpPr>
          <p:cNvPr id="129" name="Google Shape;129;p7"/>
          <p:cNvSpPr/>
          <p:nvPr/>
        </p:nvSpPr>
        <p:spPr>
          <a:xfrm>
            <a:off x="3442570" y="2933527"/>
            <a:ext cx="3259551" cy="175432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none" strike="noStrike" cap="none">
                <a:solidFill>
                  <a:srgbClr val="000000"/>
                </a:solidFill>
                <a:latin typeface="Calibri"/>
                <a:ea typeface="Calibri"/>
                <a:cs typeface="Calibri"/>
                <a:sym typeface="Calibri"/>
              </a:rPr>
              <a:t>White	 ___</a:t>
            </a:r>
            <a:endParaRPr/>
          </a:p>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none" strike="noStrike" cap="none">
                <a:solidFill>
                  <a:srgbClr val="000000"/>
                </a:solidFill>
                <a:latin typeface="Calibri"/>
                <a:ea typeface="Calibri"/>
                <a:cs typeface="Calibri"/>
                <a:sym typeface="Calibri"/>
              </a:rPr>
              <a:t>Orange	 ___</a:t>
            </a:r>
            <a:endParaRPr/>
          </a:p>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none" strike="noStrike" cap="none">
                <a:solidFill>
                  <a:srgbClr val="000000"/>
                </a:solidFill>
                <a:latin typeface="Calibri"/>
                <a:ea typeface="Calibri"/>
                <a:cs typeface="Calibri"/>
                <a:sym typeface="Calibri"/>
              </a:rPr>
              <a:t>Blue	 	 ___</a:t>
            </a:r>
            <a:endParaRPr sz="1800" b="1"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sng" strike="noStrike" cap="none">
                <a:solidFill>
                  <a:srgbClr val="000000"/>
                </a:solidFill>
                <a:latin typeface="Calibri"/>
                <a:ea typeface="Calibri"/>
                <a:cs typeface="Calibri"/>
                <a:sym typeface="Calibri"/>
              </a:rPr>
              <a:t>Light </a:t>
            </a:r>
            <a:r>
              <a:rPr lang="es-MX" sz="1800" b="1" i="0" u="none" strike="noStrike" cap="none">
                <a:solidFill>
                  <a:srgbClr val="000000"/>
                </a:solidFill>
                <a:latin typeface="Calibri"/>
                <a:ea typeface="Calibri"/>
                <a:cs typeface="Calibri"/>
                <a:sym typeface="Calibri"/>
              </a:rPr>
              <a:t>blue	 ___</a:t>
            </a:r>
            <a:endParaRPr/>
          </a:p>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sng" strike="noStrike" cap="none">
                <a:solidFill>
                  <a:srgbClr val="000000"/>
                </a:solidFill>
                <a:latin typeface="Calibri"/>
                <a:ea typeface="Calibri"/>
                <a:cs typeface="Calibri"/>
                <a:sym typeface="Calibri"/>
              </a:rPr>
              <a:t>Dark</a:t>
            </a:r>
            <a:r>
              <a:rPr lang="es-MX" sz="1800" b="1" i="0" u="none" strike="noStrike" cap="none">
                <a:solidFill>
                  <a:srgbClr val="000000"/>
                </a:solidFill>
                <a:latin typeface="Calibri"/>
                <a:ea typeface="Calibri"/>
                <a:cs typeface="Calibri"/>
                <a:sym typeface="Calibri"/>
              </a:rPr>
              <a:t> green	 ___</a:t>
            </a:r>
            <a:endParaRPr/>
          </a:p>
          <a:p>
            <a:pPr marL="457200" marR="0" lvl="0" indent="-457200" algn="l" rtl="0">
              <a:lnSpc>
                <a:spcPct val="100000"/>
              </a:lnSpc>
              <a:spcBef>
                <a:spcPts val="0"/>
              </a:spcBef>
              <a:spcAft>
                <a:spcPts val="0"/>
              </a:spcAft>
              <a:buClr>
                <a:srgbClr val="000000"/>
              </a:buClr>
              <a:buSzPts val="1800"/>
              <a:buFont typeface="Arial"/>
              <a:buAutoNum type="alphaLcPeriod" startAt="7"/>
            </a:pPr>
            <a:r>
              <a:rPr lang="es-MX" sz="1800" b="1" i="0" u="none" strike="noStrike" cap="none">
                <a:solidFill>
                  <a:srgbClr val="000000"/>
                </a:solidFill>
                <a:latin typeface="Calibri"/>
                <a:ea typeface="Calibri"/>
                <a:cs typeface="Calibri"/>
                <a:sym typeface="Calibri"/>
              </a:rPr>
              <a:t>Black	 ___</a:t>
            </a:r>
            <a:endParaRPr sz="1800" b="0" i="0" u="none" strike="noStrike" cap="none">
              <a:solidFill>
                <a:srgbClr val="000000"/>
              </a:solidFill>
              <a:latin typeface="Arial"/>
              <a:ea typeface="Arial"/>
              <a:cs typeface="Arial"/>
              <a:sym typeface="Arial"/>
            </a:endParaRPr>
          </a:p>
        </p:txBody>
      </p:sp>
      <p:sp>
        <p:nvSpPr>
          <p:cNvPr id="130" name="Google Shape;130;p7"/>
          <p:cNvSpPr/>
          <p:nvPr/>
        </p:nvSpPr>
        <p:spPr>
          <a:xfrm>
            <a:off x="1822022" y="5833533"/>
            <a:ext cx="590899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600" b="0" i="0" u="sng" strike="noStrike" cap="none">
                <a:solidFill>
                  <a:srgbClr val="00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https://agendaweb.org/exercises/vocabulary/colours/colours-audio</a:t>
            </a:r>
            <a:r>
              <a:rPr lang="es-MX" sz="1600" b="0" i="0" u="none" strike="noStrike" cap="none">
                <a:solidFill>
                  <a:srgbClr val="000000"/>
                </a:solidFill>
                <a:latin typeface="Calibri"/>
                <a:ea typeface="Calibri"/>
                <a:cs typeface="Calibri"/>
                <a:sym typeface="Calibri"/>
              </a:rPr>
              <a:t> </a:t>
            </a:r>
            <a:endParaRPr/>
          </a:p>
        </p:txBody>
      </p:sp>
      <p:sp>
        <p:nvSpPr>
          <p:cNvPr id="131" name="Google Shape;131;p7"/>
          <p:cNvSpPr/>
          <p:nvPr/>
        </p:nvSpPr>
        <p:spPr>
          <a:xfrm>
            <a:off x="1822022" y="5469968"/>
            <a:ext cx="40911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2000" b="0" i="0" u="none" strike="noStrike" cap="none">
                <a:solidFill>
                  <a:srgbClr val="000000"/>
                </a:solidFill>
                <a:latin typeface="Calibri"/>
                <a:ea typeface="Calibri"/>
                <a:cs typeface="Calibri"/>
                <a:sym typeface="Calibri"/>
              </a:rPr>
              <a:t>Listen and practice with this exercise:</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7" name="Google Shape;137;p8"/>
          <p:cNvSpPr txBox="1"/>
          <p:nvPr/>
        </p:nvSpPr>
        <p:spPr>
          <a:xfrm>
            <a:off x="140961" y="1122525"/>
            <a:ext cx="2861602"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p:txBody>
      </p:sp>
      <p:sp>
        <p:nvSpPr>
          <p:cNvPr id="138" name="Google Shape;138;p8"/>
          <p:cNvSpPr txBox="1"/>
          <p:nvPr/>
        </p:nvSpPr>
        <p:spPr>
          <a:xfrm>
            <a:off x="741619" y="1830550"/>
            <a:ext cx="786380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Look at the following picture. Can you describe what you see?</a:t>
            </a:r>
            <a:r>
              <a:rPr lang="es-MX" sz="1800" b="1" i="0" u="none" strike="noStrike" cap="none">
                <a:solidFill>
                  <a:srgbClr val="000000"/>
                </a:solidFill>
                <a:latin typeface="Proxima Nova"/>
                <a:ea typeface="Proxima Nova"/>
                <a:cs typeface="Proxima Nova"/>
                <a:sym typeface="Proxima Nova"/>
              </a:rPr>
              <a:t>​</a:t>
            </a:r>
            <a:endParaRPr sz="1800" b="0" i="0" u="none" strike="noStrike" cap="none">
              <a:solidFill>
                <a:srgbClr val="000000"/>
              </a:solidFill>
              <a:latin typeface="Arial"/>
              <a:ea typeface="Arial"/>
              <a:cs typeface="Arial"/>
              <a:sym typeface="Arial"/>
            </a:endParaRPr>
          </a:p>
        </p:txBody>
      </p:sp>
      <p:sp>
        <p:nvSpPr>
          <p:cNvPr id="139" name="Google Shape;139;p8"/>
          <p:cNvSpPr txBox="1"/>
          <p:nvPr/>
        </p:nvSpPr>
        <p:spPr>
          <a:xfrm>
            <a:off x="7603931" y="5275078"/>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s-MX" sz="800" b="0" i="0" u="none" strike="noStrike" cap="none">
                <a:solidFill>
                  <a:srgbClr val="000000"/>
                </a:solidFill>
                <a:latin typeface="Arial"/>
                <a:ea typeface="Arial"/>
                <a:cs typeface="Arial"/>
                <a:sym typeface="Arial"/>
              </a:rPr>
              <a:t>Photo by Geraud Pfiffer on Pexels</a:t>
            </a:r>
            <a:endParaRPr sz="800" b="0" i="0" u="none" strike="noStrike" cap="none">
              <a:solidFill>
                <a:srgbClr val="000000"/>
              </a:solidFill>
              <a:latin typeface="Arial"/>
              <a:ea typeface="Arial"/>
              <a:cs typeface="Arial"/>
              <a:sym typeface="Arial"/>
            </a:endParaRPr>
          </a:p>
        </p:txBody>
      </p:sp>
      <p:pic>
        <p:nvPicPr>
          <p:cNvPr id="140" name="Google Shape;140;p8" descr="Fotos de stock gratuitas de abundancia, alcachofa, amarillo"/>
          <p:cNvPicPr preferRelativeResize="0"/>
          <p:nvPr/>
        </p:nvPicPr>
        <p:blipFill rotWithShape="1">
          <a:blip r:embed="rId4">
            <a:alphaModFix/>
          </a:blip>
          <a:srcRect/>
          <a:stretch/>
        </p:blipFill>
        <p:spPr>
          <a:xfrm>
            <a:off x="7603931" y="568996"/>
            <a:ext cx="3688387" cy="4610482"/>
          </a:xfrm>
          <a:prstGeom prst="rect">
            <a:avLst/>
          </a:prstGeom>
          <a:noFill/>
          <a:ln>
            <a:noFill/>
          </a:ln>
        </p:spPr>
      </p:pic>
      <p:sp>
        <p:nvSpPr>
          <p:cNvPr id="141" name="Google Shape;141;p8"/>
          <p:cNvSpPr txBox="1"/>
          <p:nvPr/>
        </p:nvSpPr>
        <p:spPr>
          <a:xfrm>
            <a:off x="741620" y="2799615"/>
            <a:ext cx="670237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800" b="0" i="0" u="none" strike="noStrike" cap="none">
                <a:solidFill>
                  <a:srgbClr val="000000"/>
                </a:solidFill>
                <a:latin typeface="Calibri"/>
                <a:ea typeface="Calibri"/>
                <a:cs typeface="Calibri"/>
                <a:sym typeface="Calibri"/>
              </a:rPr>
              <a:t>Answer the following questions: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What´s your favourite fruit?</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How often do you eat it?</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 colours can you identify?</a:t>
            </a:r>
            <a:endParaRPr/>
          </a:p>
          <a:p>
            <a:pPr marL="4572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7" name="Google Shape;147;p9"/>
          <p:cNvSpPr txBox="1"/>
          <p:nvPr/>
        </p:nvSpPr>
        <p:spPr>
          <a:xfrm>
            <a:off x="7603931" y="5275078"/>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Pixabay on Pexels</a:t>
            </a:r>
            <a:endParaRPr sz="800" b="0" i="0" u="none" strike="noStrike" cap="none">
              <a:solidFill>
                <a:srgbClr val="000000"/>
              </a:solidFill>
              <a:latin typeface="Arial"/>
              <a:ea typeface="Arial"/>
              <a:cs typeface="Arial"/>
              <a:sym typeface="Arial"/>
            </a:endParaRPr>
          </a:p>
        </p:txBody>
      </p:sp>
      <p:pic>
        <p:nvPicPr>
          <p:cNvPr id="148" name="Google Shape;148;p9" descr="Campos De Tulipanes Rojos, Morados Y Amarillos"/>
          <p:cNvPicPr preferRelativeResize="0"/>
          <p:nvPr/>
        </p:nvPicPr>
        <p:blipFill rotWithShape="1">
          <a:blip r:embed="rId4">
            <a:alphaModFix/>
          </a:blip>
          <a:srcRect r="39302"/>
          <a:stretch/>
        </p:blipFill>
        <p:spPr>
          <a:xfrm>
            <a:off x="7603931" y="568996"/>
            <a:ext cx="3688387" cy="4610482"/>
          </a:xfrm>
          <a:prstGeom prst="rect">
            <a:avLst/>
          </a:prstGeom>
          <a:noFill/>
          <a:ln>
            <a:noFill/>
          </a:ln>
        </p:spPr>
      </p:pic>
      <p:sp>
        <p:nvSpPr>
          <p:cNvPr id="149" name="Google Shape;149;p9"/>
          <p:cNvSpPr txBox="1"/>
          <p:nvPr/>
        </p:nvSpPr>
        <p:spPr>
          <a:xfrm>
            <a:off x="140961" y="1122525"/>
            <a:ext cx="2861602"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p:txBody>
      </p:sp>
      <p:sp>
        <p:nvSpPr>
          <p:cNvPr id="150" name="Google Shape;150;p9"/>
          <p:cNvSpPr txBox="1"/>
          <p:nvPr/>
        </p:nvSpPr>
        <p:spPr>
          <a:xfrm>
            <a:off x="741619" y="1830550"/>
            <a:ext cx="786380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Look at the following picture. Can you describe what you see?</a:t>
            </a:r>
            <a:r>
              <a:rPr lang="es-MX" sz="1800" b="1" i="0" u="none" strike="noStrike" cap="none">
                <a:solidFill>
                  <a:srgbClr val="000000"/>
                </a:solidFill>
                <a:latin typeface="Proxima Nova"/>
                <a:ea typeface="Proxima Nova"/>
                <a:cs typeface="Proxima Nova"/>
                <a:sym typeface="Proxima Nova"/>
              </a:rPr>
              <a:t>​</a:t>
            </a:r>
            <a:endParaRPr sz="1800" b="0" i="0" u="none" strike="noStrike" cap="none">
              <a:solidFill>
                <a:srgbClr val="000000"/>
              </a:solidFill>
              <a:latin typeface="Arial"/>
              <a:ea typeface="Arial"/>
              <a:cs typeface="Arial"/>
              <a:sym typeface="Arial"/>
            </a:endParaRPr>
          </a:p>
        </p:txBody>
      </p:sp>
      <p:sp>
        <p:nvSpPr>
          <p:cNvPr id="151" name="Google Shape;151;p9"/>
          <p:cNvSpPr txBox="1"/>
          <p:nvPr/>
        </p:nvSpPr>
        <p:spPr>
          <a:xfrm>
            <a:off x="741620" y="2799615"/>
            <a:ext cx="670237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800" b="0" i="0" u="none" strike="noStrike" cap="none">
                <a:solidFill>
                  <a:srgbClr val="000000"/>
                </a:solidFill>
                <a:latin typeface="Calibri"/>
                <a:ea typeface="Calibri"/>
                <a:cs typeface="Calibri"/>
                <a:sym typeface="Calibri"/>
              </a:rPr>
              <a:t>Answer the following questions: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What´s your favourite flower/plant?</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Do you have any flowers/plants at home?</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 colours can you identify?</a:t>
            </a:r>
            <a:endParaRPr/>
          </a:p>
          <a:p>
            <a:pPr marL="4572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57" name="Google Shape;157;p12"/>
          <p:cNvSpPr txBox="1"/>
          <p:nvPr/>
        </p:nvSpPr>
        <p:spPr>
          <a:xfrm>
            <a:off x="7613456" y="5215683"/>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Gabby K on Pexels</a:t>
            </a:r>
            <a:endParaRPr sz="800" b="0" i="0" u="none" strike="noStrike" cap="none">
              <a:solidFill>
                <a:srgbClr val="000000"/>
              </a:solidFill>
              <a:latin typeface="Arial"/>
              <a:ea typeface="Arial"/>
              <a:cs typeface="Arial"/>
              <a:sym typeface="Arial"/>
            </a:endParaRPr>
          </a:p>
        </p:txBody>
      </p:sp>
      <p:pic>
        <p:nvPicPr>
          <p:cNvPr id="158" name="Google Shape;158;p12" descr="Hombre Con Thobe Blanco Y Hijab Blanco"/>
          <p:cNvPicPr preferRelativeResize="0"/>
          <p:nvPr/>
        </p:nvPicPr>
        <p:blipFill rotWithShape="1">
          <a:blip r:embed="rId4">
            <a:alphaModFix/>
          </a:blip>
          <a:srcRect t="12134" r="-5436"/>
          <a:stretch/>
        </p:blipFill>
        <p:spPr>
          <a:xfrm>
            <a:off x="7698059" y="582443"/>
            <a:ext cx="3651257" cy="4564186"/>
          </a:xfrm>
          <a:prstGeom prst="rect">
            <a:avLst/>
          </a:prstGeom>
          <a:noFill/>
          <a:ln>
            <a:noFill/>
          </a:ln>
        </p:spPr>
      </p:pic>
      <p:sp>
        <p:nvSpPr>
          <p:cNvPr id="159" name="Google Shape;159;p12"/>
          <p:cNvSpPr txBox="1"/>
          <p:nvPr/>
        </p:nvSpPr>
        <p:spPr>
          <a:xfrm>
            <a:off x="140961" y="1122525"/>
            <a:ext cx="2861602"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p:txBody>
      </p:sp>
      <p:sp>
        <p:nvSpPr>
          <p:cNvPr id="160" name="Google Shape;160;p12"/>
          <p:cNvSpPr txBox="1"/>
          <p:nvPr/>
        </p:nvSpPr>
        <p:spPr>
          <a:xfrm>
            <a:off x="741619" y="1830550"/>
            <a:ext cx="7863801"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s-MX" sz="1800" b="0" i="0" u="none" strike="noStrike" cap="none">
                <a:solidFill>
                  <a:srgbClr val="000000"/>
                </a:solidFill>
                <a:latin typeface="Calibri"/>
                <a:ea typeface="Calibri"/>
                <a:cs typeface="Calibri"/>
                <a:sym typeface="Calibri"/>
              </a:rPr>
              <a:t>Look at the following picture. Can you describe what you see?</a:t>
            </a:r>
            <a:r>
              <a:rPr lang="es-MX" sz="1800" b="1" i="0" u="none" strike="noStrike" cap="none">
                <a:solidFill>
                  <a:srgbClr val="000000"/>
                </a:solidFill>
                <a:latin typeface="Proxima Nova"/>
                <a:ea typeface="Proxima Nova"/>
                <a:cs typeface="Proxima Nova"/>
                <a:sym typeface="Proxima Nova"/>
              </a:rPr>
              <a:t>​</a:t>
            </a:r>
            <a:endParaRPr sz="1800" b="0" i="0" u="none" strike="noStrike" cap="none">
              <a:solidFill>
                <a:srgbClr val="000000"/>
              </a:solidFill>
              <a:latin typeface="Arial"/>
              <a:ea typeface="Arial"/>
              <a:cs typeface="Arial"/>
              <a:sym typeface="Arial"/>
            </a:endParaRPr>
          </a:p>
        </p:txBody>
      </p:sp>
      <p:sp>
        <p:nvSpPr>
          <p:cNvPr id="161" name="Google Shape;161;p12"/>
          <p:cNvSpPr txBox="1"/>
          <p:nvPr/>
        </p:nvSpPr>
        <p:spPr>
          <a:xfrm>
            <a:off x="741620" y="2799615"/>
            <a:ext cx="670237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800" b="0" i="0" u="none" strike="noStrike" cap="none">
                <a:solidFill>
                  <a:srgbClr val="000000"/>
                </a:solidFill>
                <a:latin typeface="Calibri"/>
                <a:ea typeface="Calibri"/>
                <a:cs typeface="Calibri"/>
                <a:sym typeface="Calibri"/>
              </a:rPr>
              <a:t>Answer the following questions: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 flag(s) can you recognize?</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Which country would you like to visit?</a:t>
            </a:r>
            <a:endParaRPr/>
          </a:p>
          <a:p>
            <a:pPr marL="457200" marR="0" lvl="0" indent="-457200" algn="l" rtl="0">
              <a:lnSpc>
                <a:spcPct val="100000"/>
              </a:lnSpc>
              <a:spcBef>
                <a:spcPts val="0"/>
              </a:spcBef>
              <a:spcAft>
                <a:spcPts val="0"/>
              </a:spcAft>
              <a:buClr>
                <a:srgbClr val="000000"/>
              </a:buClr>
              <a:buSzPts val="1800"/>
              <a:buFont typeface="Arial"/>
              <a:buAutoNum type="arabicPeriod"/>
            </a:pPr>
            <a:r>
              <a:rPr lang="es-MX" sz="1800" b="0" i="0" u="none" strike="noStrike" cap="none">
                <a:solidFill>
                  <a:srgbClr val="000000"/>
                </a:solidFill>
                <a:latin typeface="Calibri"/>
                <a:ea typeface="Calibri"/>
                <a:cs typeface="Calibri"/>
                <a:sym typeface="Calibri"/>
              </a:rPr>
              <a:t>What colours can you identify?</a:t>
            </a:r>
            <a:endParaRPr/>
          </a:p>
          <a:p>
            <a:pPr marL="457200" marR="0" lvl="0" indent="-3429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5"/>
          <p:cNvPicPr preferRelativeResize="0"/>
          <p:nvPr/>
        </p:nvPicPr>
        <p:blipFill rotWithShape="1">
          <a:blip r:embed="rId3">
            <a:alphaModFix/>
          </a:blip>
          <a:srcRect/>
          <a:stretch/>
        </p:blipFill>
        <p:spPr>
          <a:xfrm>
            <a:off x="0" y="3030"/>
            <a:ext cx="12192000" cy="6858000"/>
          </a:xfrm>
          <a:prstGeom prst="rect">
            <a:avLst/>
          </a:prstGeom>
          <a:noFill/>
          <a:ln>
            <a:noFill/>
          </a:ln>
        </p:spPr>
      </p:pic>
      <p:sp>
        <p:nvSpPr>
          <p:cNvPr id="167" name="Google Shape;167;p35"/>
          <p:cNvSpPr txBox="1"/>
          <p:nvPr/>
        </p:nvSpPr>
        <p:spPr>
          <a:xfrm>
            <a:off x="778725" y="904019"/>
            <a:ext cx="2861602"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Explore</a:t>
            </a:r>
            <a:endParaRPr sz="1400" b="0" i="0" u="none" strike="noStrike" cap="none">
              <a:solidFill>
                <a:srgbClr val="000000"/>
              </a:solidFill>
              <a:latin typeface="Arial"/>
              <a:ea typeface="Arial"/>
              <a:cs typeface="Arial"/>
              <a:sym typeface="Arial"/>
            </a:endParaRPr>
          </a:p>
        </p:txBody>
      </p:sp>
      <p:sp>
        <p:nvSpPr>
          <p:cNvPr id="168" name="Google Shape;168;p35"/>
          <p:cNvSpPr txBox="1"/>
          <p:nvPr/>
        </p:nvSpPr>
        <p:spPr>
          <a:xfrm>
            <a:off x="1431597" y="2067661"/>
            <a:ext cx="9863175" cy="336941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69" name="Google Shape;169;p35"/>
          <p:cNvSpPr txBox="1"/>
          <p:nvPr/>
        </p:nvSpPr>
        <p:spPr>
          <a:xfrm>
            <a:off x="1405839" y="2096642"/>
            <a:ext cx="4106163"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MX" sz="2400" b="1" i="1" u="none" strike="noStrike" cap="none">
                <a:solidFill>
                  <a:srgbClr val="3366CA"/>
                </a:solidFill>
                <a:latin typeface="Calibri"/>
                <a:ea typeface="Calibri"/>
                <a:cs typeface="Calibri"/>
                <a:sym typeface="Calibri"/>
              </a:rPr>
              <a:t>HTML Color Codes Theory</a:t>
            </a:r>
            <a:endParaRPr sz="2400" b="1" i="1" u="none" strike="noStrike" cap="none">
              <a:solidFill>
                <a:srgbClr val="3366CA"/>
              </a:solidFill>
              <a:latin typeface="Calibri"/>
              <a:ea typeface="Calibri"/>
              <a:cs typeface="Calibri"/>
              <a:sym typeface="Calibri"/>
            </a:endParaRPr>
          </a:p>
        </p:txBody>
      </p:sp>
      <p:sp>
        <p:nvSpPr>
          <p:cNvPr id="170" name="Google Shape;170;p35"/>
          <p:cNvSpPr txBox="1"/>
          <p:nvPr/>
        </p:nvSpPr>
        <p:spPr>
          <a:xfrm>
            <a:off x="1364895" y="1644154"/>
            <a:ext cx="860387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1. Read the article </a:t>
            </a:r>
            <a:r>
              <a:rPr lang="es-MX" sz="1600" b="0" i="1" u="none" strike="noStrike" cap="none">
                <a:solidFill>
                  <a:srgbClr val="000000"/>
                </a:solidFill>
                <a:latin typeface="Calibri"/>
                <a:ea typeface="Calibri"/>
                <a:cs typeface="Calibri"/>
                <a:sym typeface="Calibri"/>
              </a:rPr>
              <a:t>HTML Colour Codes Theory.</a:t>
            </a:r>
            <a:r>
              <a:rPr lang="es-MX" sz="1600" b="0" i="0" u="none" strike="noStrike" cap="none">
                <a:solidFill>
                  <a:srgbClr val="000000"/>
                </a:solidFill>
                <a:latin typeface="Calibri"/>
                <a:ea typeface="Calibri"/>
                <a:cs typeface="Calibri"/>
                <a:sym typeface="Calibri"/>
              </a:rPr>
              <a:t> Pay attention to the words in bold and underlined.  </a:t>
            </a:r>
            <a:endParaRPr sz="1600" b="0" i="0" u="none" strike="noStrike" cap="none">
              <a:solidFill>
                <a:srgbClr val="000000"/>
              </a:solidFill>
              <a:latin typeface="Calibri"/>
              <a:ea typeface="Calibri"/>
              <a:cs typeface="Calibri"/>
              <a:sym typeface="Calibri"/>
            </a:endParaRPr>
          </a:p>
        </p:txBody>
      </p:sp>
      <p:sp>
        <p:nvSpPr>
          <p:cNvPr id="171" name="Google Shape;171;p35"/>
          <p:cNvSpPr txBox="1"/>
          <p:nvPr/>
        </p:nvSpPr>
        <p:spPr>
          <a:xfrm>
            <a:off x="9034183" y="5197151"/>
            <a:ext cx="2286347" cy="2154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Retrieved from: https://html-color-codes.info/</a:t>
            </a:r>
            <a:endParaRPr sz="800" b="0" i="0" u="none" strike="noStrike" cap="none">
              <a:solidFill>
                <a:srgbClr val="000000"/>
              </a:solidFill>
              <a:latin typeface="Arial"/>
              <a:ea typeface="Arial"/>
              <a:cs typeface="Arial"/>
              <a:sym typeface="Arial"/>
            </a:endParaRPr>
          </a:p>
        </p:txBody>
      </p:sp>
      <p:sp>
        <p:nvSpPr>
          <p:cNvPr id="172" name="Google Shape;172;p35"/>
          <p:cNvSpPr txBox="1"/>
          <p:nvPr/>
        </p:nvSpPr>
        <p:spPr>
          <a:xfrm>
            <a:off x="5512002" y="2099374"/>
            <a:ext cx="5838122" cy="33239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1" i="0" u="none" strike="noStrike" cap="none">
                <a:solidFill>
                  <a:srgbClr val="000000"/>
                </a:solidFill>
                <a:latin typeface="Calibri"/>
                <a:ea typeface="Calibri"/>
                <a:cs typeface="Calibri"/>
                <a:sym typeface="Calibri"/>
              </a:rPr>
              <a:t>HTML Codes format:</a:t>
            </a:r>
            <a:br>
              <a:rPr lang="es-MX" sz="1400" b="0" i="0" u="none" strike="noStrike" cap="none">
                <a:solidFill>
                  <a:srgbClr val="000000"/>
                </a:solidFill>
                <a:latin typeface="Calibri"/>
                <a:ea typeface="Calibri"/>
                <a:cs typeface="Calibri"/>
                <a:sym typeface="Calibri"/>
              </a:rPr>
            </a:br>
            <a:r>
              <a:rPr lang="es-MX" sz="1400" b="0" i="0" u="none" strike="noStrike" cap="none">
                <a:solidFill>
                  <a:srgbClr val="000000"/>
                </a:solidFill>
                <a:latin typeface="Calibri"/>
                <a:ea typeface="Calibri"/>
                <a:cs typeface="Calibri"/>
                <a:sym typeface="Calibri"/>
              </a:rPr>
              <a:t>Each HTML code contains </a:t>
            </a:r>
            <a:r>
              <a:rPr lang="es-MX" sz="1400" b="0" i="0" u="sng" strike="noStrike" cap="none">
                <a:solidFill>
                  <a:srgbClr val="000000"/>
                </a:solidFill>
                <a:latin typeface="Calibri"/>
                <a:ea typeface="Calibri"/>
                <a:cs typeface="Calibri"/>
                <a:sym typeface="Calibri"/>
              </a:rPr>
              <a:t>symbol</a:t>
            </a:r>
            <a:r>
              <a:rPr lang="es-MX" sz="1400" b="0" i="0" u="none" strike="noStrike" cap="none">
                <a:solidFill>
                  <a:srgbClr val="000000"/>
                </a:solidFill>
                <a:latin typeface="Calibri"/>
                <a:ea typeface="Calibri"/>
                <a:cs typeface="Calibri"/>
                <a:sym typeface="Calibri"/>
              </a:rPr>
              <a:t> "#" and 6 </a:t>
            </a:r>
            <a:r>
              <a:rPr lang="es-MX" sz="1400" b="0" i="0" u="sng" strike="noStrike" cap="none">
                <a:solidFill>
                  <a:srgbClr val="000000"/>
                </a:solidFill>
                <a:latin typeface="Calibri"/>
                <a:ea typeface="Calibri"/>
                <a:cs typeface="Calibri"/>
                <a:sym typeface="Calibri"/>
              </a:rPr>
              <a:t>letters </a:t>
            </a:r>
            <a:r>
              <a:rPr lang="es-MX" sz="1400" b="0" i="0" u="none" strike="noStrike" cap="none">
                <a:solidFill>
                  <a:srgbClr val="000000"/>
                </a:solidFill>
                <a:latin typeface="Calibri"/>
                <a:ea typeface="Calibri"/>
                <a:cs typeface="Calibri"/>
                <a:sym typeface="Calibri"/>
              </a:rPr>
              <a:t>or </a:t>
            </a:r>
            <a:r>
              <a:rPr lang="es-MX" sz="1400" b="0" i="0" u="sng" strike="noStrike" cap="none">
                <a:solidFill>
                  <a:srgbClr val="000000"/>
                </a:solidFill>
                <a:latin typeface="Calibri"/>
                <a:ea typeface="Calibri"/>
                <a:cs typeface="Calibri"/>
                <a:sym typeface="Calibri"/>
              </a:rPr>
              <a:t>numbers</a:t>
            </a:r>
            <a:r>
              <a:rPr lang="es-MX" sz="1400" b="0" i="0" u="none" strike="noStrike" cap="none">
                <a:solidFill>
                  <a:srgbClr val="000000"/>
                </a:solidFill>
                <a:latin typeface="Calibri"/>
                <a:ea typeface="Calibri"/>
                <a:cs typeface="Calibri"/>
                <a:sym typeface="Calibri"/>
              </a:rPr>
              <a:t>. These numbers are in </a:t>
            </a:r>
            <a:r>
              <a:rPr lang="es-MX" sz="1400" b="0" i="0" u="sng" strike="noStrike" cap="none">
                <a:solidFill>
                  <a:srgbClr val="000000"/>
                </a:solidFill>
                <a:latin typeface="Calibri"/>
                <a:ea typeface="Calibri"/>
                <a:cs typeface="Calibri"/>
                <a:sym typeface="Calibri"/>
              </a:rPr>
              <a:t>hexadecima</a:t>
            </a:r>
            <a:r>
              <a:rPr lang="es-MX" sz="1400" b="0" i="0" u="none" strike="noStrike" cap="none">
                <a:solidFill>
                  <a:srgbClr val="000000"/>
                </a:solidFill>
                <a:latin typeface="Calibri"/>
                <a:ea typeface="Calibri"/>
                <a:cs typeface="Calibri"/>
                <a:sym typeface="Calibri"/>
              </a:rPr>
              <a:t>l numeral </a:t>
            </a:r>
            <a:r>
              <a:rPr lang="es-MX" sz="1400" b="0" i="0" u="sng" strike="noStrike" cap="none">
                <a:solidFill>
                  <a:srgbClr val="000000"/>
                </a:solidFill>
                <a:latin typeface="Calibri"/>
                <a:ea typeface="Calibri"/>
                <a:cs typeface="Calibri"/>
                <a:sym typeface="Calibri"/>
              </a:rPr>
              <a:t>system</a:t>
            </a:r>
            <a:r>
              <a:rPr lang="es-MX" sz="1400" b="0" i="0" u="none" strike="noStrike" cap="none">
                <a:solidFill>
                  <a:srgbClr val="000000"/>
                </a:solidFill>
                <a:latin typeface="Calibri"/>
                <a:ea typeface="Calibri"/>
                <a:cs typeface="Calibri"/>
                <a:sym typeface="Calibri"/>
              </a:rPr>
              <a:t>. For example "FF" in hexadecimal represents number 255 in decimal.</a:t>
            </a:r>
            <a:br>
              <a:rPr lang="es-MX" sz="1400" b="0" i="0" u="none" strike="noStrike" cap="none">
                <a:solidFill>
                  <a:srgbClr val="000000"/>
                </a:solidFill>
                <a:latin typeface="Calibri"/>
                <a:ea typeface="Calibri"/>
                <a:cs typeface="Calibri"/>
                <a:sym typeface="Calibri"/>
              </a:rPr>
            </a:br>
            <a:br>
              <a:rPr lang="es-MX" sz="1400" b="0" i="0" u="none" strike="noStrike" cap="none">
                <a:solidFill>
                  <a:srgbClr val="000000"/>
                </a:solidFill>
                <a:latin typeface="Calibri"/>
                <a:ea typeface="Calibri"/>
                <a:cs typeface="Calibri"/>
                <a:sym typeface="Calibri"/>
              </a:rPr>
            </a:br>
            <a:r>
              <a:rPr lang="es-MX" sz="1400" b="1" i="0" u="none" strike="noStrike" cap="none">
                <a:solidFill>
                  <a:schemeClr val="dk1"/>
                </a:solidFill>
                <a:latin typeface="Calibri"/>
                <a:ea typeface="Calibri"/>
                <a:cs typeface="Calibri"/>
                <a:sym typeface="Calibri"/>
              </a:rPr>
              <a:t>Meaning of symbols:</a:t>
            </a:r>
            <a:br>
              <a:rPr lang="es-MX" sz="1400" b="0" i="0" u="none" strike="noStrike" cap="none">
                <a:solidFill>
                  <a:schemeClr val="dk1"/>
                </a:solidFill>
                <a:latin typeface="Calibri"/>
                <a:ea typeface="Calibri"/>
                <a:cs typeface="Calibri"/>
                <a:sym typeface="Calibri"/>
              </a:rPr>
            </a:br>
            <a:r>
              <a:rPr lang="es-MX" sz="1400" b="0" i="0" u="none" strike="noStrike" cap="none">
                <a:solidFill>
                  <a:schemeClr val="dk1"/>
                </a:solidFill>
                <a:latin typeface="Calibri"/>
                <a:ea typeface="Calibri"/>
                <a:cs typeface="Calibri"/>
                <a:sym typeface="Calibri"/>
              </a:rPr>
              <a:t>The </a:t>
            </a:r>
            <a:r>
              <a:rPr lang="es-MX" sz="1400" b="0" i="0" u="sng" strike="noStrike" cap="none">
                <a:solidFill>
                  <a:schemeClr val="dk1"/>
                </a:solidFill>
                <a:latin typeface="Calibri"/>
                <a:ea typeface="Calibri"/>
                <a:cs typeface="Calibri"/>
                <a:sym typeface="Calibri"/>
              </a:rPr>
              <a:t>first two</a:t>
            </a:r>
            <a:r>
              <a:rPr lang="es-MX" sz="1400" b="0" i="0" u="none" strike="noStrike" cap="none">
                <a:solidFill>
                  <a:schemeClr val="dk1"/>
                </a:solidFill>
                <a:latin typeface="Calibri"/>
                <a:ea typeface="Calibri"/>
                <a:cs typeface="Calibri"/>
                <a:sym typeface="Calibri"/>
              </a:rPr>
              <a:t> symbols in HTML colour code represents the intensity of </a:t>
            </a:r>
            <a:r>
              <a:rPr lang="es-MX" sz="1400" b="1" i="0" u="none" strike="noStrike" cap="none">
                <a:solidFill>
                  <a:schemeClr val="dk1"/>
                </a:solidFill>
                <a:latin typeface="Calibri"/>
                <a:ea typeface="Calibri"/>
                <a:cs typeface="Calibri"/>
                <a:sym typeface="Calibri"/>
              </a:rPr>
              <a:t>red</a:t>
            </a:r>
            <a:r>
              <a:rPr lang="es-MX" sz="1400" b="0" i="0" u="none" strike="noStrike" cap="none">
                <a:solidFill>
                  <a:schemeClr val="dk1"/>
                </a:solidFill>
                <a:latin typeface="Calibri"/>
                <a:ea typeface="Calibri"/>
                <a:cs typeface="Calibri"/>
                <a:sym typeface="Calibri"/>
              </a:rPr>
              <a:t> colour. The </a:t>
            </a:r>
            <a:r>
              <a:rPr lang="es-MX" sz="1400" b="0" i="0" u="sng" strike="noStrike" cap="none">
                <a:solidFill>
                  <a:schemeClr val="dk1"/>
                </a:solidFill>
                <a:latin typeface="Calibri"/>
                <a:ea typeface="Calibri"/>
                <a:cs typeface="Calibri"/>
                <a:sym typeface="Calibri"/>
              </a:rPr>
              <a:t>third </a:t>
            </a:r>
            <a:r>
              <a:rPr lang="es-MX" sz="1400" b="0" i="0" u="none" strike="noStrike" cap="none">
                <a:solidFill>
                  <a:schemeClr val="dk1"/>
                </a:solidFill>
                <a:latin typeface="Calibri"/>
                <a:ea typeface="Calibri"/>
                <a:cs typeface="Calibri"/>
                <a:sym typeface="Calibri"/>
              </a:rPr>
              <a:t>and </a:t>
            </a:r>
            <a:r>
              <a:rPr lang="es-MX" sz="1400" b="0" i="0" u="sng" strike="noStrike" cap="none">
                <a:solidFill>
                  <a:schemeClr val="dk1"/>
                </a:solidFill>
                <a:latin typeface="Calibri"/>
                <a:ea typeface="Calibri"/>
                <a:cs typeface="Calibri"/>
                <a:sym typeface="Calibri"/>
              </a:rPr>
              <a:t>fourth </a:t>
            </a:r>
            <a:r>
              <a:rPr lang="es-MX" sz="1400" b="0" i="0" u="none" strike="noStrike" cap="none">
                <a:solidFill>
                  <a:schemeClr val="dk1"/>
                </a:solidFill>
                <a:latin typeface="Calibri"/>
                <a:ea typeface="Calibri"/>
                <a:cs typeface="Calibri"/>
                <a:sym typeface="Calibri"/>
              </a:rPr>
              <a:t>represents intensity of </a:t>
            </a:r>
            <a:r>
              <a:rPr lang="es-MX" sz="1400" b="1" i="0" u="none" strike="noStrike" cap="none">
                <a:solidFill>
                  <a:schemeClr val="dk1"/>
                </a:solidFill>
                <a:latin typeface="Calibri"/>
                <a:ea typeface="Calibri"/>
                <a:cs typeface="Calibri"/>
                <a:sym typeface="Calibri"/>
              </a:rPr>
              <a:t>green</a:t>
            </a:r>
            <a:r>
              <a:rPr lang="es-MX" sz="1400" b="0" i="0" u="none" strike="noStrike" cap="none">
                <a:solidFill>
                  <a:schemeClr val="dk1"/>
                </a:solidFill>
                <a:latin typeface="Calibri"/>
                <a:ea typeface="Calibri"/>
                <a:cs typeface="Calibri"/>
                <a:sym typeface="Calibri"/>
              </a:rPr>
              <a:t> and </a:t>
            </a:r>
            <a:r>
              <a:rPr lang="es-MX" sz="1400" b="0" i="0" u="sng" strike="noStrike" cap="none">
                <a:solidFill>
                  <a:schemeClr val="dk1"/>
                </a:solidFill>
                <a:latin typeface="Calibri"/>
                <a:ea typeface="Calibri"/>
                <a:cs typeface="Calibri"/>
                <a:sym typeface="Calibri"/>
              </a:rPr>
              <a:t>fifth </a:t>
            </a:r>
            <a:r>
              <a:rPr lang="es-MX" sz="1400" b="0" i="0" u="none" strike="noStrike" cap="none">
                <a:solidFill>
                  <a:schemeClr val="dk1"/>
                </a:solidFill>
                <a:latin typeface="Calibri"/>
                <a:ea typeface="Calibri"/>
                <a:cs typeface="Calibri"/>
                <a:sym typeface="Calibri"/>
              </a:rPr>
              <a:t>and</a:t>
            </a:r>
            <a:r>
              <a:rPr lang="es-MX" sz="1400" b="0" i="0" u="sng" strike="noStrike" cap="none">
                <a:solidFill>
                  <a:schemeClr val="dk1"/>
                </a:solidFill>
                <a:latin typeface="Calibri"/>
                <a:ea typeface="Calibri"/>
                <a:cs typeface="Calibri"/>
                <a:sym typeface="Calibri"/>
              </a:rPr>
              <a:t> sixth </a:t>
            </a:r>
            <a:r>
              <a:rPr lang="es-MX" sz="1400" b="0" i="0" u="none" strike="noStrike" cap="none">
                <a:solidFill>
                  <a:schemeClr val="dk1"/>
                </a:solidFill>
                <a:latin typeface="Calibri"/>
                <a:ea typeface="Calibri"/>
                <a:cs typeface="Calibri"/>
                <a:sym typeface="Calibri"/>
              </a:rPr>
              <a:t>represents the intensity of </a:t>
            </a:r>
            <a:r>
              <a:rPr lang="es-MX" sz="1400" b="1" i="0" u="none" strike="noStrike" cap="none">
                <a:solidFill>
                  <a:schemeClr val="dk1"/>
                </a:solidFill>
                <a:latin typeface="Calibri"/>
                <a:ea typeface="Calibri"/>
                <a:cs typeface="Calibri"/>
                <a:sym typeface="Calibri"/>
              </a:rPr>
              <a:t>blue</a:t>
            </a:r>
            <a:r>
              <a:rPr lang="es-MX" sz="1400" b="0" i="0" u="none" strike="noStrike" cap="none">
                <a:solidFill>
                  <a:schemeClr val="dk1"/>
                </a:solidFill>
                <a:latin typeface="Calibri"/>
                <a:ea typeface="Calibri"/>
                <a:cs typeface="Calibri"/>
                <a:sym typeface="Calibri"/>
              </a:rPr>
              <a:t>. So, with combining the intensity of </a:t>
            </a:r>
            <a:r>
              <a:rPr lang="es-MX" sz="1400" b="1" i="0" u="none" strike="noStrike" cap="none">
                <a:solidFill>
                  <a:schemeClr val="dk1"/>
                </a:solidFill>
                <a:latin typeface="Calibri"/>
                <a:ea typeface="Calibri"/>
                <a:cs typeface="Calibri"/>
                <a:sym typeface="Calibri"/>
              </a:rPr>
              <a:t>red, green </a:t>
            </a:r>
            <a:r>
              <a:rPr lang="es-MX" sz="1400" b="0" i="0" u="none" strike="noStrike" cap="none">
                <a:solidFill>
                  <a:schemeClr val="dk1"/>
                </a:solidFill>
                <a:latin typeface="Calibri"/>
                <a:ea typeface="Calibri"/>
                <a:cs typeface="Calibri"/>
                <a:sym typeface="Calibri"/>
              </a:rPr>
              <a:t>and</a:t>
            </a:r>
            <a:r>
              <a:rPr lang="es-MX" sz="1400" b="1" i="0" u="none" strike="noStrike" cap="none">
                <a:solidFill>
                  <a:schemeClr val="dk1"/>
                </a:solidFill>
                <a:latin typeface="Calibri"/>
                <a:ea typeface="Calibri"/>
                <a:cs typeface="Calibri"/>
                <a:sym typeface="Calibri"/>
              </a:rPr>
              <a:t> blue</a:t>
            </a:r>
            <a:r>
              <a:rPr lang="es-MX" sz="1400" b="0" i="0" u="none" strike="noStrike" cap="none">
                <a:solidFill>
                  <a:schemeClr val="dk1"/>
                </a:solidFill>
                <a:latin typeface="Calibri"/>
                <a:ea typeface="Calibri"/>
                <a:cs typeface="Calibri"/>
                <a:sym typeface="Calibri"/>
              </a:rPr>
              <a:t>, we can mix almost any colour that our heart desire ;)</a:t>
            </a:r>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none" strike="noStrike" cap="none">
                <a:solidFill>
                  <a:schemeClr val="dk1"/>
                </a:solidFill>
                <a:latin typeface="Calibri"/>
                <a:ea typeface="Calibri"/>
                <a:cs typeface="Calibri"/>
                <a:sym typeface="Calibri"/>
              </a:rPr>
              <a:t>With this HTML code: </a:t>
            </a:r>
            <a:r>
              <a:rPr lang="es-MX" sz="1400" b="1" i="0" u="none" strike="noStrike" cap="none">
                <a:solidFill>
                  <a:schemeClr val="dk1"/>
                </a:solidFill>
                <a:latin typeface="Calibri"/>
                <a:ea typeface="Calibri"/>
                <a:cs typeface="Calibri"/>
                <a:sym typeface="Calibri"/>
              </a:rPr>
              <a:t>#FF0000</a:t>
            </a:r>
            <a:r>
              <a:rPr lang="es-MX" sz="1400" b="0" i="0" u="none" strike="noStrike" cap="none">
                <a:solidFill>
                  <a:schemeClr val="dk1"/>
                </a:solidFill>
                <a:latin typeface="Calibri"/>
                <a:ea typeface="Calibri"/>
                <a:cs typeface="Calibri"/>
                <a:sym typeface="Calibri"/>
              </a:rPr>
              <a:t> -  we tell browser to show maximum of red and no green and no blue. The result is of course, pure </a:t>
            </a:r>
            <a:r>
              <a:rPr lang="es-MX" sz="1400" b="1" i="0" u="none" strike="noStrike" cap="none">
                <a:solidFill>
                  <a:schemeClr val="dk1"/>
                </a:solidFill>
                <a:latin typeface="Calibri"/>
                <a:ea typeface="Calibri"/>
                <a:cs typeface="Calibri"/>
                <a:sym typeface="Calibri"/>
              </a:rPr>
              <a:t>red</a:t>
            </a:r>
            <a:r>
              <a:rPr lang="es-MX" sz="1400" b="0" i="0" u="none" strike="noStrike" cap="none">
                <a:solidFill>
                  <a:schemeClr val="dk1"/>
                </a:solidFill>
                <a:latin typeface="Calibri"/>
                <a:ea typeface="Calibri"/>
                <a:cs typeface="Calibri"/>
                <a:sym typeface="Calibri"/>
              </a:rPr>
              <a:t> </a:t>
            </a:r>
            <a:r>
              <a:rPr lang="es-MX" sz="1400" b="0" i="0" u="none" strike="noStrike" cap="none">
                <a:solidFill>
                  <a:srgbClr val="000000"/>
                </a:solidFill>
                <a:latin typeface="Calibri"/>
                <a:ea typeface="Calibri"/>
                <a:cs typeface="Calibri"/>
                <a:sym typeface="Calibri"/>
              </a:rPr>
              <a:t>colour:</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none" strike="noStrike" cap="none">
                <a:solidFill>
                  <a:srgbClr val="000000"/>
                </a:solidFill>
                <a:latin typeface="Calibri"/>
                <a:ea typeface="Calibri"/>
                <a:cs typeface="Calibri"/>
                <a:sym typeface="Calibri"/>
              </a:rPr>
              <a:t>What’s your favourite colour? </a:t>
            </a:r>
            <a:endParaRPr sz="1400" b="0" i="0" u="none" strike="noStrike" cap="none">
              <a:solidFill>
                <a:srgbClr val="000000"/>
              </a:solidFill>
              <a:latin typeface="Calibri"/>
              <a:ea typeface="Calibri"/>
              <a:cs typeface="Calibri"/>
              <a:sym typeface="Calibri"/>
            </a:endParaRPr>
          </a:p>
        </p:txBody>
      </p:sp>
      <p:pic>
        <p:nvPicPr>
          <p:cNvPr id="173" name="Google Shape;173;p35" descr="Código Proyectado Sobre La Mujer"/>
          <p:cNvPicPr preferRelativeResize="0"/>
          <p:nvPr/>
        </p:nvPicPr>
        <p:blipFill rotWithShape="1">
          <a:blip r:embed="rId4">
            <a:alphaModFix/>
          </a:blip>
          <a:srcRect/>
          <a:stretch/>
        </p:blipFill>
        <p:spPr>
          <a:xfrm>
            <a:off x="1624163" y="2586598"/>
            <a:ext cx="3764784" cy="2512089"/>
          </a:xfrm>
          <a:prstGeom prst="rect">
            <a:avLst/>
          </a:prstGeom>
          <a:noFill/>
          <a:ln>
            <a:noFill/>
          </a:ln>
        </p:spPr>
      </p:pic>
      <p:sp>
        <p:nvSpPr>
          <p:cNvPr id="174" name="Google Shape;174;p35"/>
          <p:cNvSpPr txBox="1"/>
          <p:nvPr/>
        </p:nvSpPr>
        <p:spPr>
          <a:xfrm>
            <a:off x="1546456" y="5103737"/>
            <a:ext cx="3559946"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800" b="0" i="0" u="none" strike="noStrike" cap="none">
                <a:solidFill>
                  <a:srgbClr val="000000"/>
                </a:solidFill>
                <a:latin typeface="Arial"/>
                <a:ea typeface="Arial"/>
                <a:cs typeface="Arial"/>
                <a:sym typeface="Arial"/>
              </a:rPr>
              <a:t>Photo by This Is Engineering</a:t>
            </a:r>
            <a:endParaRPr sz="800" b="0" i="0" u="none" strike="noStrike" cap="none">
              <a:solidFill>
                <a:srgbClr val="000000"/>
              </a:solidFill>
              <a:latin typeface="Arial"/>
              <a:ea typeface="Arial"/>
              <a:cs typeface="Arial"/>
              <a:sym typeface="Arial"/>
            </a:endParaRPr>
          </a:p>
        </p:txBody>
      </p:sp>
      <p:sp>
        <p:nvSpPr>
          <p:cNvPr id="175" name="Google Shape;175;p35"/>
          <p:cNvSpPr/>
          <p:nvPr/>
        </p:nvSpPr>
        <p:spPr>
          <a:xfrm>
            <a:off x="10470525" y="4741586"/>
            <a:ext cx="528034" cy="178143"/>
          </a:xfrm>
          <a:prstGeom prst="rect">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6"/>
          <p:cNvPicPr preferRelativeResize="0"/>
          <p:nvPr/>
        </p:nvPicPr>
        <p:blipFill rotWithShape="1">
          <a:blip r:embed="rId3">
            <a:alphaModFix/>
          </a:blip>
          <a:srcRect/>
          <a:stretch/>
        </p:blipFill>
        <p:spPr>
          <a:xfrm>
            <a:off x="0" y="34892"/>
            <a:ext cx="12192000" cy="6858000"/>
          </a:xfrm>
          <a:prstGeom prst="rect">
            <a:avLst/>
          </a:prstGeom>
          <a:noFill/>
          <a:ln>
            <a:noFill/>
          </a:ln>
        </p:spPr>
      </p:pic>
      <p:sp>
        <p:nvSpPr>
          <p:cNvPr id="181" name="Google Shape;181;p6"/>
          <p:cNvSpPr txBox="1"/>
          <p:nvPr/>
        </p:nvSpPr>
        <p:spPr>
          <a:xfrm>
            <a:off x="204835" y="1030220"/>
            <a:ext cx="3268663" cy="708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s-MX" sz="4000" b="1" i="0" u="none" strike="noStrike" cap="none">
                <a:solidFill>
                  <a:srgbClr val="3366CA"/>
                </a:solidFill>
                <a:latin typeface="Calibri"/>
                <a:ea typeface="Calibri"/>
                <a:cs typeface="Calibri"/>
                <a:sym typeface="Calibri"/>
              </a:rPr>
              <a:t>Check</a:t>
            </a:r>
            <a:endParaRPr sz="1400" b="0" i="0" u="none" strike="noStrike" cap="none">
              <a:solidFill>
                <a:srgbClr val="000000"/>
              </a:solidFill>
              <a:latin typeface="Arial"/>
              <a:ea typeface="Arial"/>
              <a:cs typeface="Arial"/>
              <a:sym typeface="Arial"/>
            </a:endParaRPr>
          </a:p>
        </p:txBody>
      </p:sp>
      <p:sp>
        <p:nvSpPr>
          <p:cNvPr id="182" name="Google Shape;182;p6"/>
          <p:cNvSpPr txBox="1"/>
          <p:nvPr/>
        </p:nvSpPr>
        <p:spPr>
          <a:xfrm>
            <a:off x="1300765" y="3038857"/>
            <a:ext cx="6495697"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2. Match each of the ideas with the correct ending. </a:t>
            </a:r>
            <a:endParaRPr sz="1600" b="0" i="0" u="none" strike="noStrike" cap="none">
              <a:solidFill>
                <a:srgbClr val="000000"/>
              </a:solidFill>
              <a:latin typeface="Calibri"/>
              <a:ea typeface="Calibri"/>
              <a:cs typeface="Calibri"/>
              <a:sym typeface="Calibri"/>
            </a:endParaRPr>
          </a:p>
        </p:txBody>
      </p:sp>
      <p:sp>
        <p:nvSpPr>
          <p:cNvPr id="183" name="Google Shape;183;p6"/>
          <p:cNvSpPr txBox="1"/>
          <p:nvPr/>
        </p:nvSpPr>
        <p:spPr>
          <a:xfrm>
            <a:off x="1498145" y="3775191"/>
            <a:ext cx="5157600" cy="13849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rabicPeriod"/>
            </a:pPr>
            <a:r>
              <a:rPr lang="es-MX" sz="1400" b="0" i="0" u="none" strike="noStrike" cap="none">
                <a:solidFill>
                  <a:srgbClr val="000000"/>
                </a:solidFill>
                <a:latin typeface="Calibri"/>
                <a:ea typeface="Calibri"/>
                <a:cs typeface="Calibri"/>
                <a:sym typeface="Calibri"/>
              </a:rPr>
              <a:t>Each HTML code contains ___</a:t>
            </a:r>
            <a:endParaRPr/>
          </a:p>
          <a:p>
            <a:pPr marL="342900" marR="0" lvl="0" indent="-342900" algn="l" rtl="0">
              <a:lnSpc>
                <a:spcPct val="150000"/>
              </a:lnSpc>
              <a:spcBef>
                <a:spcPts val="0"/>
              </a:spcBef>
              <a:spcAft>
                <a:spcPts val="0"/>
              </a:spcAft>
              <a:buClr>
                <a:srgbClr val="000000"/>
              </a:buClr>
              <a:buSzPts val="1800"/>
              <a:buFont typeface="Arial"/>
              <a:buAutoNum type="arabicPeriod"/>
            </a:pPr>
            <a:r>
              <a:rPr lang="es-MX" sz="1400" b="0" i="0" u="none" strike="noStrike" cap="none">
                <a:solidFill>
                  <a:schemeClr val="dk1"/>
                </a:solidFill>
                <a:latin typeface="Calibri"/>
                <a:ea typeface="Calibri"/>
                <a:cs typeface="Calibri"/>
                <a:sym typeface="Calibri"/>
              </a:rPr>
              <a:t>The first two symbols in HTML colour code </a:t>
            </a:r>
            <a:r>
              <a:rPr lang="es-MX" sz="1400" b="0" i="0" u="none" strike="noStrike" cap="none">
                <a:solidFill>
                  <a:srgbClr val="000000"/>
                </a:solidFill>
                <a:latin typeface="Calibri"/>
                <a:ea typeface="Calibri"/>
                <a:cs typeface="Calibri"/>
                <a:sym typeface="Calibri"/>
              </a:rPr>
              <a:t>___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800"/>
              <a:buFont typeface="Arial"/>
              <a:buAutoNum type="arabicPeriod"/>
            </a:pPr>
            <a:r>
              <a:rPr lang="es-MX" sz="1400" b="0" i="0" u="none" strike="noStrike" cap="none">
                <a:solidFill>
                  <a:schemeClr val="dk1"/>
                </a:solidFill>
                <a:latin typeface="Calibri"/>
                <a:ea typeface="Calibri"/>
                <a:cs typeface="Calibri"/>
                <a:sym typeface="Calibri"/>
              </a:rPr>
              <a:t>With this HTML code: </a:t>
            </a:r>
            <a:r>
              <a:rPr lang="es-MX" sz="1400" b="1" i="0" u="none" strike="noStrike" cap="none">
                <a:solidFill>
                  <a:schemeClr val="dk1"/>
                </a:solidFill>
                <a:latin typeface="Calibri"/>
                <a:ea typeface="Calibri"/>
                <a:cs typeface="Calibri"/>
                <a:sym typeface="Calibri"/>
              </a:rPr>
              <a:t>#FF0000 </a:t>
            </a:r>
            <a:r>
              <a:rPr lang="es-MX" sz="1400" b="0" i="0" u="none" strike="noStrike" cap="none">
                <a:solidFill>
                  <a:srgbClr val="000000"/>
                </a:solidFill>
                <a:latin typeface="Calibri"/>
                <a:ea typeface="Calibri"/>
                <a:cs typeface="Calibri"/>
                <a:sym typeface="Calibri"/>
              </a:rPr>
              <a:t>___ </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rgbClr val="000000"/>
              </a:buClr>
              <a:buSzPts val="1800"/>
              <a:buFont typeface="Arial"/>
              <a:buAutoNum type="arabicPeriod"/>
            </a:pPr>
            <a:r>
              <a:rPr lang="es-MX" sz="1400" b="0" i="0" u="none" strike="noStrike" cap="none">
                <a:solidFill>
                  <a:schemeClr val="dk1"/>
                </a:solidFill>
                <a:latin typeface="Calibri"/>
                <a:ea typeface="Calibri"/>
                <a:cs typeface="Calibri"/>
                <a:sym typeface="Calibri"/>
              </a:rPr>
              <a:t>So, with combining the intensity of </a:t>
            </a:r>
            <a:r>
              <a:rPr lang="es-MX" sz="1400" b="1" i="0" u="none" strike="noStrike" cap="none">
                <a:solidFill>
                  <a:schemeClr val="dk1"/>
                </a:solidFill>
                <a:latin typeface="Calibri"/>
                <a:ea typeface="Calibri"/>
                <a:cs typeface="Calibri"/>
                <a:sym typeface="Calibri"/>
              </a:rPr>
              <a:t>red, green </a:t>
            </a:r>
            <a:r>
              <a:rPr lang="es-MX" sz="1400" b="0" i="0" u="none" strike="noStrike" cap="none">
                <a:solidFill>
                  <a:schemeClr val="dk1"/>
                </a:solidFill>
                <a:latin typeface="Calibri"/>
                <a:ea typeface="Calibri"/>
                <a:cs typeface="Calibri"/>
                <a:sym typeface="Calibri"/>
              </a:rPr>
              <a:t>and</a:t>
            </a:r>
            <a:r>
              <a:rPr lang="es-MX" sz="1400" b="1" i="0" u="none" strike="noStrike" cap="none">
                <a:solidFill>
                  <a:schemeClr val="dk1"/>
                </a:solidFill>
                <a:latin typeface="Calibri"/>
                <a:ea typeface="Calibri"/>
                <a:cs typeface="Calibri"/>
                <a:sym typeface="Calibri"/>
              </a:rPr>
              <a:t> blue</a:t>
            </a:r>
            <a:r>
              <a:rPr lang="es-MX" sz="1400" b="0" i="0" u="none" strike="noStrike" cap="none">
                <a:solidFill>
                  <a:schemeClr val="dk1"/>
                </a:solidFill>
                <a:latin typeface="Calibri"/>
                <a:ea typeface="Calibri"/>
                <a:cs typeface="Calibri"/>
                <a:sym typeface="Calibri"/>
              </a:rPr>
              <a:t>, </a:t>
            </a:r>
            <a:r>
              <a:rPr lang="es-MX" sz="1400" b="0" i="0" u="none" strike="noStrike" cap="none">
                <a:solidFill>
                  <a:srgbClr val="000000"/>
                </a:solidFill>
                <a:latin typeface="Calibri"/>
                <a:ea typeface="Calibri"/>
                <a:cs typeface="Calibri"/>
                <a:sym typeface="Calibri"/>
              </a:rPr>
              <a:t>___ </a:t>
            </a: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1300766" y="3434350"/>
            <a:ext cx="5214579" cy="2222652"/>
          </a:xfrm>
          <a:prstGeom prst="roundRect">
            <a:avLst>
              <a:gd name="adj" fmla="val 16667"/>
            </a:avLst>
          </a:prstGeom>
          <a:noFill/>
          <a:ln w="12700" cap="flat" cmpd="sng">
            <a:solidFill>
              <a:srgbClr val="FF0062"/>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p6"/>
          <p:cNvSpPr/>
          <p:nvPr/>
        </p:nvSpPr>
        <p:spPr>
          <a:xfrm>
            <a:off x="6712724" y="3363166"/>
            <a:ext cx="4736594" cy="2365020"/>
          </a:xfrm>
          <a:prstGeom prst="roundRect">
            <a:avLst>
              <a:gd name="adj" fmla="val 16667"/>
            </a:avLst>
          </a:prstGeom>
          <a:noFill/>
          <a:ln w="12700" cap="flat" cmpd="sng">
            <a:solidFill>
              <a:srgbClr val="3366CA"/>
            </a:solidFill>
            <a:prstDash val="dash"/>
            <a:miter lim="800000"/>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6"/>
          <p:cNvSpPr txBox="1"/>
          <p:nvPr/>
        </p:nvSpPr>
        <p:spPr>
          <a:xfrm>
            <a:off x="6853123" y="3695996"/>
            <a:ext cx="4403011" cy="196203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1800"/>
              <a:buFont typeface="Arial"/>
              <a:buAutoNum type="alphaLcParenR"/>
            </a:pPr>
            <a:r>
              <a:rPr lang="es-MX" sz="1400" b="0" i="0" u="none" strike="noStrike" cap="none">
                <a:solidFill>
                  <a:schemeClr val="dk1"/>
                </a:solidFill>
                <a:latin typeface="Calibri"/>
                <a:ea typeface="Calibri"/>
                <a:cs typeface="Calibri"/>
                <a:sym typeface="Calibri"/>
              </a:rPr>
              <a:t>we can mix almost any colour that our heart desire ;)</a:t>
            </a:r>
            <a:endParaRPr sz="1400" b="0" i="0" u="none" strike="noStrike" cap="none">
              <a:solidFill>
                <a:srgbClr val="000000"/>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1800"/>
              <a:buFont typeface="Arial"/>
              <a:buAutoNum type="alphaLcParenR"/>
            </a:pPr>
            <a:r>
              <a:rPr lang="es-MX" sz="1400" b="0" i="0" u="none" strike="noStrike" cap="none">
                <a:solidFill>
                  <a:schemeClr val="dk1"/>
                </a:solidFill>
                <a:latin typeface="Calibri"/>
                <a:ea typeface="Calibri"/>
                <a:cs typeface="Calibri"/>
                <a:sym typeface="Calibri"/>
              </a:rPr>
              <a:t>represents the intensity of </a:t>
            </a:r>
            <a:r>
              <a:rPr lang="es-MX" sz="1400" b="1" i="0" u="none" strike="noStrike" cap="none">
                <a:solidFill>
                  <a:schemeClr val="dk1"/>
                </a:solidFill>
                <a:latin typeface="Calibri"/>
                <a:ea typeface="Calibri"/>
                <a:cs typeface="Calibri"/>
                <a:sym typeface="Calibri"/>
              </a:rPr>
              <a:t>red</a:t>
            </a:r>
            <a:r>
              <a:rPr lang="es-MX" sz="1400" b="0" i="0" u="none" strike="noStrike" cap="none">
                <a:solidFill>
                  <a:schemeClr val="dk1"/>
                </a:solidFill>
                <a:latin typeface="Calibri"/>
                <a:ea typeface="Calibri"/>
                <a:cs typeface="Calibri"/>
                <a:sym typeface="Calibri"/>
              </a:rPr>
              <a:t> colour </a:t>
            </a:r>
            <a:endParaRPr sz="1400" b="0" i="0" u="none" strike="noStrike" cap="none">
              <a:solidFill>
                <a:schemeClr val="dk1"/>
              </a:solidFill>
              <a:latin typeface="Calibri"/>
              <a:ea typeface="Calibri"/>
              <a:cs typeface="Calibri"/>
              <a:sym typeface="Calibri"/>
            </a:endParaRPr>
          </a:p>
          <a:p>
            <a:pPr marL="342900" marR="0" lvl="0" indent="-342900" algn="l" rtl="0">
              <a:lnSpc>
                <a:spcPct val="150000"/>
              </a:lnSpc>
              <a:spcBef>
                <a:spcPts val="0"/>
              </a:spcBef>
              <a:spcAft>
                <a:spcPts val="0"/>
              </a:spcAft>
              <a:buClr>
                <a:srgbClr val="000000"/>
              </a:buClr>
              <a:buSzPts val="1800"/>
              <a:buFont typeface="Arial"/>
              <a:buAutoNum type="alphaLcParenR"/>
            </a:pPr>
            <a:r>
              <a:rPr lang="es-MX" sz="1400" b="0" i="0" u="none" strike="noStrike" cap="none">
                <a:solidFill>
                  <a:srgbClr val="000000"/>
                </a:solidFill>
                <a:latin typeface="Calibri"/>
                <a:ea typeface="Calibri"/>
                <a:cs typeface="Calibri"/>
                <a:sym typeface="Calibri"/>
              </a:rPr>
              <a:t>symbol "#" and 6 letters or numbers </a:t>
            </a:r>
            <a:endParaRPr/>
          </a:p>
          <a:p>
            <a:pPr marL="342900" marR="0" lvl="0" indent="-342900" algn="l" rtl="0">
              <a:lnSpc>
                <a:spcPct val="150000"/>
              </a:lnSpc>
              <a:spcBef>
                <a:spcPts val="0"/>
              </a:spcBef>
              <a:spcAft>
                <a:spcPts val="0"/>
              </a:spcAft>
              <a:buClr>
                <a:srgbClr val="000000"/>
              </a:buClr>
              <a:buSzPts val="1800"/>
              <a:buFont typeface="Arial"/>
              <a:buAutoNum type="alphaLcParenR"/>
            </a:pPr>
            <a:r>
              <a:rPr lang="es-MX" sz="1400" b="0" i="0" u="none" strike="noStrike" cap="none">
                <a:solidFill>
                  <a:srgbClr val="000000"/>
                </a:solidFill>
                <a:latin typeface="Calibri"/>
                <a:ea typeface="Calibri"/>
                <a:cs typeface="Calibri"/>
                <a:sym typeface="Calibri"/>
              </a:rPr>
              <a:t>we tell browser to show maximum of red and no green and no blue </a:t>
            </a:r>
            <a:endParaRPr/>
          </a:p>
          <a:p>
            <a:pPr marL="0" marR="0" lvl="0" indent="0" algn="l" rtl="0">
              <a:lnSpc>
                <a:spcPct val="150000"/>
              </a:lnSpc>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87" name="Google Shape;187;p6"/>
          <p:cNvSpPr txBox="1"/>
          <p:nvPr/>
        </p:nvSpPr>
        <p:spPr>
          <a:xfrm>
            <a:off x="1300765" y="1701179"/>
            <a:ext cx="7337909"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s-MX" sz="1600" b="0" i="0" u="none" strike="noStrike" cap="none">
                <a:solidFill>
                  <a:srgbClr val="000000"/>
                </a:solidFill>
                <a:latin typeface="Calibri"/>
                <a:ea typeface="Calibri"/>
                <a:cs typeface="Calibri"/>
                <a:sym typeface="Calibri"/>
              </a:rPr>
              <a:t>1. Vocabulary. Read the text again and find the meaning of the underlined words. </a:t>
            </a:r>
            <a:endParaRPr sz="1600" b="0" i="0" u="none" strike="noStrike" cap="none">
              <a:solidFill>
                <a:srgbClr val="000000"/>
              </a:solidFill>
              <a:latin typeface="Calibri"/>
              <a:ea typeface="Calibri"/>
              <a:cs typeface="Calibri"/>
              <a:sym typeface="Calibri"/>
            </a:endParaRPr>
          </a:p>
        </p:txBody>
      </p:sp>
      <p:sp>
        <p:nvSpPr>
          <p:cNvPr id="188" name="Google Shape;188;p6"/>
          <p:cNvSpPr/>
          <p:nvPr/>
        </p:nvSpPr>
        <p:spPr>
          <a:xfrm>
            <a:off x="1430544" y="2114729"/>
            <a:ext cx="836469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sng" strike="noStrike" cap="none">
                <a:solidFill>
                  <a:srgbClr val="000000"/>
                </a:solidFill>
                <a:latin typeface="Calibri"/>
                <a:ea typeface="Calibri"/>
                <a:cs typeface="Calibri"/>
                <a:sym typeface="Calibri"/>
              </a:rPr>
              <a:t>Symbol</a:t>
            </a:r>
            <a:endParaRPr sz="1400" b="0"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sng" strike="noStrike" cap="none">
                <a:solidFill>
                  <a:srgbClr val="000000"/>
                </a:solidFill>
                <a:latin typeface="Calibri"/>
                <a:ea typeface="Calibri"/>
                <a:cs typeface="Calibri"/>
                <a:sym typeface="Calibri"/>
              </a:rPr>
              <a:t>Letters</a:t>
            </a:r>
            <a:endParaRPr/>
          </a:p>
          <a:p>
            <a:pPr marL="0" marR="0" lvl="0" indent="0" algn="l" rtl="0">
              <a:lnSpc>
                <a:spcPct val="100000"/>
              </a:lnSpc>
              <a:spcBef>
                <a:spcPts val="0"/>
              </a:spcBef>
              <a:spcAft>
                <a:spcPts val="0"/>
              </a:spcAft>
              <a:buNone/>
            </a:pPr>
            <a:r>
              <a:rPr lang="es-MX" sz="1400" b="0" i="0" u="sng" strike="noStrike" cap="none">
                <a:solidFill>
                  <a:srgbClr val="000000"/>
                </a:solidFill>
                <a:latin typeface="Calibri"/>
                <a:ea typeface="Calibri"/>
                <a:cs typeface="Calibri"/>
                <a:sym typeface="Calibri"/>
              </a:rPr>
              <a:t>Numbers</a:t>
            </a:r>
            <a:endParaRPr/>
          </a:p>
          <a:p>
            <a:pPr marL="0" marR="0" lvl="0" indent="0" algn="l" rtl="0">
              <a:lnSpc>
                <a:spcPct val="100000"/>
              </a:lnSpc>
              <a:spcBef>
                <a:spcPts val="0"/>
              </a:spcBef>
              <a:spcAft>
                <a:spcPts val="0"/>
              </a:spcAft>
              <a:buNone/>
            </a:pPr>
            <a:endParaRPr sz="1400" b="0"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89" name="Google Shape;189;p6"/>
          <p:cNvSpPr/>
          <p:nvPr/>
        </p:nvSpPr>
        <p:spPr>
          <a:xfrm>
            <a:off x="3762176" y="2121576"/>
            <a:ext cx="609600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sng" strike="noStrike" cap="none">
                <a:solidFill>
                  <a:srgbClr val="000000"/>
                </a:solidFill>
                <a:latin typeface="Calibri"/>
                <a:ea typeface="Calibri"/>
                <a:cs typeface="Calibri"/>
                <a:sym typeface="Calibri"/>
              </a:rPr>
              <a:t>Hexadecima</a:t>
            </a:r>
            <a:r>
              <a:rPr lang="es-MX" sz="1400" b="0" i="0" u="none" strike="noStrike" cap="none">
                <a:solidFill>
                  <a:srgbClr val="000000"/>
                </a:solidFill>
                <a:latin typeface="Calibri"/>
                <a:ea typeface="Calibri"/>
                <a:cs typeface="Calibri"/>
                <a:sym typeface="Calibri"/>
              </a:rPr>
              <a:t>l</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sng" strike="noStrike" cap="none">
                <a:solidFill>
                  <a:srgbClr val="000000"/>
                </a:solidFill>
                <a:latin typeface="Calibri"/>
                <a:ea typeface="Calibri"/>
                <a:cs typeface="Calibri"/>
                <a:sym typeface="Calibri"/>
              </a:rPr>
              <a:t>System</a:t>
            </a:r>
            <a:endParaRPr sz="1400" b="0"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sng" strike="noStrike" cap="none">
                <a:solidFill>
                  <a:schemeClr val="dk1"/>
                </a:solidFill>
                <a:latin typeface="Calibri"/>
                <a:ea typeface="Calibri"/>
                <a:cs typeface="Calibri"/>
                <a:sym typeface="Calibri"/>
              </a:rPr>
              <a:t>First </a:t>
            </a:r>
            <a:endParaRPr sz="1400" b="0" i="0" u="sng" strike="noStrike" cap="none">
              <a:solidFill>
                <a:schemeClr val="dk1"/>
              </a:solidFill>
              <a:latin typeface="Calibri"/>
              <a:ea typeface="Calibri"/>
              <a:cs typeface="Calibri"/>
              <a:sym typeface="Calibri"/>
            </a:endParaRPr>
          </a:p>
        </p:txBody>
      </p:sp>
      <p:sp>
        <p:nvSpPr>
          <p:cNvPr id="190" name="Google Shape;190;p6"/>
          <p:cNvSpPr/>
          <p:nvPr/>
        </p:nvSpPr>
        <p:spPr>
          <a:xfrm>
            <a:off x="6130473" y="2138893"/>
            <a:ext cx="232536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1400" b="0" i="0" u="sng" strike="noStrike" cap="none">
                <a:solidFill>
                  <a:schemeClr val="dk1"/>
                </a:solidFill>
                <a:latin typeface="Calibri"/>
                <a:ea typeface="Calibri"/>
                <a:cs typeface="Calibri"/>
                <a:sym typeface="Calibri"/>
              </a:rPr>
              <a:t>Two</a:t>
            </a:r>
            <a:r>
              <a:rPr lang="es-MX" sz="1400" b="0" i="0" u="none" strike="noStrike" cap="none">
                <a:solidFill>
                  <a:schemeClr val="dk1"/>
                </a:solidFill>
                <a:latin typeface="Calibri"/>
                <a:ea typeface="Calibri"/>
                <a:cs typeface="Calibri"/>
                <a:sym typeface="Calibri"/>
              </a:rPr>
              <a:t> </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sng" strike="noStrike" cap="none">
                <a:solidFill>
                  <a:schemeClr val="dk1"/>
                </a:solidFill>
                <a:latin typeface="Calibri"/>
                <a:ea typeface="Calibri"/>
                <a:cs typeface="Calibri"/>
                <a:sym typeface="Calibri"/>
              </a:rPr>
              <a:t>Fifth </a:t>
            </a:r>
            <a:endParaRPr sz="1400" b="0" i="0" u="sng"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s-MX" sz="1400" b="0" i="0" u="sng" strike="noStrike" cap="none">
                <a:solidFill>
                  <a:schemeClr val="dk1"/>
                </a:solidFill>
                <a:latin typeface="Calibri"/>
                <a:ea typeface="Calibri"/>
                <a:cs typeface="Calibri"/>
                <a:sym typeface="Calibri"/>
              </a:rPr>
              <a:t>Sixth</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2621</Words>
  <Application>Microsoft Office PowerPoint</Application>
  <PresentationFormat>Panorámica</PresentationFormat>
  <Paragraphs>296</Paragraphs>
  <Slides>28</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Noto Sans Symbols</vt:lpstr>
      <vt:lpstr>Arial</vt:lpstr>
      <vt:lpstr>Proxima Nova</vt:lpstr>
      <vt:lpstr>Calibri</vt:lpstr>
      <vt:lpstr>Tema de Office</vt:lpstr>
      <vt:lpstr>Welcome to English for Programming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English for Programming</dc:title>
  <dc:creator>Brandon Steve Rincón Gutiérrez</dc:creator>
  <cp:lastModifiedBy>Juan Pablo Patiño Loaiza</cp:lastModifiedBy>
  <cp:revision>1</cp:revision>
  <dcterms:created xsi:type="dcterms:W3CDTF">2020-07-16T20:35:52Z</dcterms:created>
  <dcterms:modified xsi:type="dcterms:W3CDTF">2021-05-21T00:10:40Z</dcterms:modified>
</cp:coreProperties>
</file>